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9" r:id="rId4"/>
    <p:sldId id="260" r:id="rId5"/>
    <p:sldId id="334" r:id="rId6"/>
    <p:sldId id="264" r:id="rId7"/>
    <p:sldId id="261" r:id="rId8"/>
    <p:sldId id="262" r:id="rId9"/>
    <p:sldId id="307" r:id="rId10"/>
    <p:sldId id="312" r:id="rId11"/>
    <p:sldId id="313" r:id="rId12"/>
    <p:sldId id="314" r:id="rId13"/>
    <p:sldId id="317" r:id="rId14"/>
    <p:sldId id="319" r:id="rId15"/>
    <p:sldId id="316" r:id="rId16"/>
    <p:sldId id="321" r:id="rId17"/>
    <p:sldId id="322" r:id="rId18"/>
    <p:sldId id="323" r:id="rId19"/>
    <p:sldId id="332" r:id="rId20"/>
    <p:sldId id="324" r:id="rId21"/>
    <p:sldId id="325" r:id="rId22"/>
    <p:sldId id="326" r:id="rId23"/>
    <p:sldId id="327" r:id="rId24"/>
    <p:sldId id="329" r:id="rId25"/>
    <p:sldId id="328" r:id="rId26"/>
    <p:sldId id="302" r:id="rId27"/>
    <p:sldId id="331" r:id="rId28"/>
    <p:sldId id="333" r:id="rId29"/>
    <p:sldId id="330" r:id="rId30"/>
    <p:sldId id="304" r:id="rId31"/>
    <p:sldId id="30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Dubai Medium" panose="020B0603030403030204" pitchFamily="34" charset="-78"/>
      <p:regular r:id="rId42"/>
      <p:italic r:id="rId43"/>
    </p:embeddedFont>
    <p:embeddedFont>
      <p:font typeface="Montserrat" panose="00000500000000000000" pitchFamily="2" charset="0"/>
      <p:regular r:id="rId44"/>
      <p:bold r:id="rId45"/>
      <p:italic r:id="rId46"/>
      <p:boldItalic r:id="rId47"/>
    </p:embeddedFont>
    <p:embeddedFont>
      <p:font typeface="Roboto Mono Medium" panose="00000009000000000000" pitchFamily="49"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F7F7F7"/>
    <a:srgbClr val="11792F"/>
    <a:srgbClr val="2B984E"/>
    <a:srgbClr val="E0E0E0"/>
    <a:srgbClr val="CC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29" autoAdjust="0"/>
  </p:normalViewPr>
  <p:slideViewPr>
    <p:cSldViewPr snapToGrid="0">
      <p:cViewPr varScale="1">
        <p:scale>
          <a:sx n="96" d="100"/>
          <a:sy n="96" d="100"/>
        </p:scale>
        <p:origin x="885"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146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9937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212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075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531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647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53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549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552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581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1067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9587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1833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2780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8403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545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979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734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7217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312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9355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2233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327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65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2683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103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901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0873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645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2</a:t>
            </a:r>
            <a:br>
              <a:rPr lang="en-GB" sz="4200" b="1" dirty="0">
                <a:solidFill>
                  <a:srgbClr val="CC0000"/>
                </a:solidFill>
                <a:latin typeface="Montserrat"/>
                <a:ea typeface="Montserrat"/>
                <a:cs typeface="Montserrat"/>
                <a:sym typeface="Montserrat"/>
              </a:rPr>
            </a:br>
            <a:r>
              <a:rPr lang="en-IN" sz="3600" b="1" dirty="0">
                <a:solidFill>
                  <a:schemeClr val="lt1"/>
                </a:solidFill>
                <a:latin typeface="Montserrat"/>
                <a:ea typeface="Montserrat"/>
                <a:cs typeface="Montserrat"/>
                <a:sym typeface="Montserrat"/>
              </a:rPr>
              <a:t>Seoul Bike Sharing Demand Prediction</a:t>
            </a:r>
            <a:br>
              <a:rPr lang="en-IN" sz="3600" b="1" dirty="0">
                <a:solidFill>
                  <a:schemeClr val="lt1"/>
                </a:solidFill>
                <a:latin typeface="Montserrat"/>
                <a:ea typeface="Montserrat"/>
                <a:cs typeface="Montserrat"/>
                <a:sym typeface="Montserrat"/>
              </a:rPr>
            </a:br>
            <a:br>
              <a:rPr lang="en-GB" sz="2400" b="1" u="sng" dirty="0">
                <a:solidFill>
                  <a:schemeClr val="lt1"/>
                </a:solidFill>
                <a:latin typeface="Montserrat"/>
                <a:ea typeface="Montserrat"/>
                <a:cs typeface="Montserrat"/>
                <a:sym typeface="Montserrat"/>
              </a:rPr>
            </a:br>
            <a:r>
              <a:rPr lang="en-GB" sz="1800" b="1" dirty="0">
                <a:solidFill>
                  <a:schemeClr val="lt1"/>
                </a:solidFill>
                <a:latin typeface="Montserrat"/>
                <a:ea typeface="Montserrat"/>
                <a:cs typeface="Montserrat"/>
                <a:sym typeface="Montserrat"/>
              </a:rPr>
              <a:t>Puneet Suthar</a:t>
            </a:r>
            <a:br>
              <a:rPr lang="en-GB" sz="1800" b="1" dirty="0">
                <a:solidFill>
                  <a:schemeClr val="lt1"/>
                </a:solidFill>
                <a:latin typeface="Montserrat"/>
                <a:ea typeface="Montserrat"/>
                <a:cs typeface="Montserrat"/>
                <a:sym typeface="Montserrat"/>
              </a:rPr>
            </a:br>
            <a:endParaRPr lang="en-GB" sz="1600" b="1" dirty="0">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24818" y="570000"/>
            <a:ext cx="158776"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943A1F-E260-A593-4896-909B06595B7E}"/>
              </a:ext>
            </a:extLst>
          </p:cNvPr>
          <p:cNvSpPr/>
          <p:nvPr/>
        </p:nvSpPr>
        <p:spPr>
          <a:xfrm>
            <a:off x="-24817" y="73838"/>
            <a:ext cx="5155618"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78BBF48-D364-A165-998D-88D92754C4A3}"/>
              </a:ext>
            </a:extLst>
          </p:cNvPr>
          <p:cNvSpPr txBox="1"/>
          <p:nvPr/>
        </p:nvSpPr>
        <p:spPr>
          <a:xfrm>
            <a:off x="54570" y="238058"/>
            <a:ext cx="4883190" cy="523220"/>
          </a:xfrm>
          <a:prstGeom prst="rect">
            <a:avLst/>
          </a:prstGeom>
          <a:noFill/>
        </p:spPr>
        <p:txBody>
          <a:bodyPr wrap="square" rtlCol="0">
            <a:spAutoFit/>
          </a:bodyPr>
          <a:lstStyle/>
          <a:p>
            <a:r>
              <a:rPr lang="en-US" sz="2800" dirty="0">
                <a:solidFill>
                  <a:schemeClr val="bg2"/>
                </a:solidFill>
                <a:latin typeface="Dubai Medium" panose="020B0603030403030204" pitchFamily="34" charset="-78"/>
                <a:cs typeface="Dubai Medium" panose="020B0603030403030204" pitchFamily="34" charset="-78"/>
              </a:rPr>
              <a:t>General overview of the dataset</a:t>
            </a:r>
          </a:p>
        </p:txBody>
      </p:sp>
      <p:sp>
        <p:nvSpPr>
          <p:cNvPr id="12" name="TextBox 11">
            <a:extLst>
              <a:ext uri="{FF2B5EF4-FFF2-40B4-BE49-F238E27FC236}">
                <a16:creationId xmlns:a16="http://schemas.microsoft.com/office/drawing/2014/main" id="{421EAEC1-3F7C-94AF-9366-FA958D8CCE23}"/>
              </a:ext>
            </a:extLst>
          </p:cNvPr>
          <p:cNvSpPr txBox="1"/>
          <p:nvPr/>
        </p:nvSpPr>
        <p:spPr>
          <a:xfrm>
            <a:off x="324488" y="1108823"/>
            <a:ext cx="8495024" cy="3970318"/>
          </a:xfrm>
          <a:prstGeom prst="rect">
            <a:avLst/>
          </a:prstGeom>
          <a:noFill/>
        </p:spPr>
        <p:txBody>
          <a:bodyPr wrap="square" rtlCol="0">
            <a:spAutoFit/>
          </a:bodyPr>
          <a:lstStyle/>
          <a:p>
            <a:pPr marL="285750" indent="-285750">
              <a:buFont typeface="Arial" panose="020B0604020202020204" pitchFamily="34" charset="0"/>
              <a:buChar char="•"/>
            </a:pPr>
            <a:r>
              <a:rPr lang="en-IN" sz="1800" dirty="0"/>
              <a:t>Some columns have very high No. of Zeros :-</a:t>
            </a:r>
          </a:p>
          <a:p>
            <a:r>
              <a:rPr lang="en-IN" sz="1800" dirty="0"/>
              <a:t>	a. Solar Radiation (MJ/m2) – 4300</a:t>
            </a:r>
          </a:p>
          <a:p>
            <a:r>
              <a:rPr lang="en-IN" sz="1800" dirty="0"/>
              <a:t>	b. Rainfall(mm) - 8232 </a:t>
            </a:r>
          </a:p>
          <a:p>
            <a:r>
              <a:rPr lang="en-IN" sz="1800" dirty="0"/>
              <a:t>	c. Snowfall (cm) – 8317</a:t>
            </a:r>
          </a:p>
          <a:p>
            <a:endParaRPr lang="en-IN" sz="1800" dirty="0"/>
          </a:p>
          <a:p>
            <a:pPr marL="285750" indent="-285750">
              <a:buFont typeface="Arial" panose="020B0604020202020204" pitchFamily="34" charset="0"/>
              <a:buChar char="•"/>
            </a:pPr>
            <a:r>
              <a:rPr lang="en-IN" sz="1800" dirty="0"/>
              <a:t>In a day we have 24 hours and we have 365 days a year so 365 X 24 = 8760, which are the </a:t>
            </a:r>
            <a:r>
              <a:rPr lang="en-IN" sz="1800" dirty="0" err="1"/>
              <a:t>no.of</a:t>
            </a:r>
            <a:r>
              <a:rPr lang="en-IN" sz="1800" dirty="0"/>
              <a:t> lines in the given dataset. </a:t>
            </a:r>
          </a:p>
          <a:p>
            <a:endParaRPr lang="en-IN" sz="1800" dirty="0"/>
          </a:p>
          <a:p>
            <a:pPr marL="285750" indent="-285750">
              <a:buFont typeface="Arial" panose="020B0604020202020204" pitchFamily="34" charset="0"/>
              <a:buChar char="•"/>
            </a:pPr>
            <a:r>
              <a:rPr lang="en-IN" sz="1800" dirty="0"/>
              <a:t>'</a:t>
            </a:r>
            <a:r>
              <a:rPr lang="en-IN" sz="1800" dirty="0" err="1"/>
              <a:t>Seasons','Holiday</a:t>
            </a:r>
            <a:r>
              <a:rPr lang="en-IN" sz="1800" dirty="0"/>
              <a:t>', 'Functioning </a:t>
            </a:r>
            <a:r>
              <a:rPr lang="en-IN" sz="1800" dirty="0" err="1"/>
              <a:t>Day','Hour</a:t>
            </a:r>
            <a:r>
              <a:rPr lang="en-IN" sz="1800" dirty="0"/>
              <a:t>' are the categorical columns.</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No null values</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No duplicated value.</a:t>
            </a:r>
            <a:br>
              <a:rPr lang="en-IN" sz="1800" dirty="0"/>
            </a:br>
            <a:endParaRPr lang="en-IN" sz="1800" dirty="0"/>
          </a:p>
        </p:txBody>
      </p:sp>
      <p:sp>
        <p:nvSpPr>
          <p:cNvPr id="14" name="Rectangle 13">
            <a:extLst>
              <a:ext uri="{FF2B5EF4-FFF2-40B4-BE49-F238E27FC236}">
                <a16:creationId xmlns:a16="http://schemas.microsoft.com/office/drawing/2014/main" id="{A2827982-C48B-B9A0-750D-BF2E7AFA5DF8}"/>
              </a:ext>
            </a:extLst>
          </p:cNvPr>
          <p:cNvSpPr/>
          <p:nvPr/>
        </p:nvSpPr>
        <p:spPr>
          <a:xfrm>
            <a:off x="9547597" y="135392"/>
            <a:ext cx="2831813" cy="62588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57ADFB7-6C96-5050-EB48-A4189A5D1EF4}"/>
              </a:ext>
            </a:extLst>
          </p:cNvPr>
          <p:cNvSpPr txBox="1"/>
          <p:nvPr/>
        </p:nvSpPr>
        <p:spPr>
          <a:xfrm>
            <a:off x="9872078" y="202746"/>
            <a:ext cx="2299252" cy="523220"/>
          </a:xfrm>
          <a:prstGeom prst="rect">
            <a:avLst/>
          </a:prstGeom>
          <a:noFill/>
        </p:spPr>
        <p:txBody>
          <a:bodyPr wrap="square" rtlCol="0">
            <a:spAutoFit/>
          </a:bodyPr>
          <a:lstStyle/>
          <a:p>
            <a:pPr algn="ctr"/>
            <a:r>
              <a:rPr lang="en-IN" sz="2800" b="1" dirty="0">
                <a:solidFill>
                  <a:schemeClr val="bg1"/>
                </a:solidFill>
                <a:latin typeface="Calibri" panose="020F0502020204030204" pitchFamily="34" charset="0"/>
                <a:cs typeface="Calibri" panose="020F0502020204030204" pitchFamily="34" charset="0"/>
              </a:rPr>
              <a:t>14 Columns</a:t>
            </a:r>
          </a:p>
        </p:txBody>
      </p:sp>
    </p:spTree>
    <p:extLst>
      <p:ext uri="{BB962C8B-B14F-4D97-AF65-F5344CB8AC3E}">
        <p14:creationId xmlns:p14="http://schemas.microsoft.com/office/powerpoint/2010/main" val="3396261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fade">
                                      <p:cBhvr>
                                        <p:cTn id="27" dur="500"/>
                                        <p:tgtEl>
                                          <p:spTgt spid="1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fade">
                                      <p:cBhvr>
                                        <p:cTn id="32" dur="500"/>
                                        <p:tgtEl>
                                          <p:spTgt spid="1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fade">
                                      <p:cBhvr>
                                        <p:cTn id="37" dur="500"/>
                                        <p:tgtEl>
                                          <p:spTgt spid="1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11" end="11"/>
                                            </p:txEl>
                                          </p:spTgt>
                                        </p:tgtEl>
                                        <p:attrNameLst>
                                          <p:attrName>style.visibility</p:attrName>
                                        </p:attrNameLst>
                                      </p:cBhvr>
                                      <p:to>
                                        <p:strVal val="visible"/>
                                      </p:to>
                                    </p:set>
                                    <p:animEffect transition="in" filter="fade">
                                      <p:cBhvr>
                                        <p:cTn id="42"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3" name="Picture 2" descr="Exploratory Data Analysis">
            <a:extLst>
              <a:ext uri="{FF2B5EF4-FFF2-40B4-BE49-F238E27FC236}">
                <a16:creationId xmlns:a16="http://schemas.microsoft.com/office/drawing/2014/main" id="{4C00A799-5053-134D-E2AA-EE5D22659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18" y="-1181100"/>
            <a:ext cx="9912804" cy="66085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E6F86C-1C2E-D615-8425-B16D0AB05A8A}"/>
              </a:ext>
            </a:extLst>
          </p:cNvPr>
          <p:cNvSpPr/>
          <p:nvPr/>
        </p:nvSpPr>
        <p:spPr>
          <a:xfrm>
            <a:off x="0" y="0"/>
            <a:ext cx="9144000" cy="257175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192996"/>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13412" y="307762"/>
            <a:ext cx="7841351" cy="1846659"/>
          </a:xfrm>
          <a:prstGeom prst="rect">
            <a:avLst/>
          </a:prstGeom>
          <a:noFill/>
        </p:spPr>
        <p:txBody>
          <a:bodyPr wrap="square" rtlCol="0">
            <a:spAutoFit/>
          </a:bodyPr>
          <a:lstStyle/>
          <a:p>
            <a:r>
              <a:rPr lang="en-IN" sz="6000" b="1" dirty="0">
                <a:solidFill>
                  <a:schemeClr val="bg2"/>
                </a:solidFill>
                <a:latin typeface="Calibri" panose="020F0502020204030204" pitchFamily="34" charset="0"/>
                <a:cs typeface="Calibri" panose="020F0502020204030204" pitchFamily="34" charset="0"/>
              </a:rPr>
              <a:t>EDA </a:t>
            </a:r>
          </a:p>
          <a:p>
            <a:r>
              <a:rPr lang="en-IN" sz="5400" b="1" dirty="0">
                <a:solidFill>
                  <a:schemeClr val="bg2"/>
                </a:solidFill>
                <a:latin typeface="Calibri" panose="020F0502020204030204" pitchFamily="34" charset="0"/>
                <a:cs typeface="Calibri" panose="020F0502020204030204" pitchFamily="34" charset="0"/>
              </a:rPr>
              <a:t>(</a:t>
            </a:r>
            <a:r>
              <a:rPr lang="en-IN" sz="5400" dirty="0">
                <a:solidFill>
                  <a:schemeClr val="bg2"/>
                </a:solidFill>
                <a:latin typeface="Calibri" panose="020F0502020204030204" pitchFamily="34" charset="0"/>
                <a:cs typeface="Calibri" panose="020F0502020204030204" pitchFamily="34" charset="0"/>
              </a:rPr>
              <a:t>Exploratory Data Analysis</a:t>
            </a:r>
            <a:r>
              <a:rPr lang="en-IN" sz="5400" b="1" dirty="0">
                <a:solidFill>
                  <a:schemeClr val="bg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685869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Distribution plot &amp; skewness</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13" name="AutoShape 2">
            <a:extLst>
              <a:ext uri="{FF2B5EF4-FFF2-40B4-BE49-F238E27FC236}">
                <a16:creationId xmlns:a16="http://schemas.microsoft.com/office/drawing/2014/main" id="{99AA633D-3769-EE51-1DFA-F8644844A62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a:extLst>
              <a:ext uri="{FF2B5EF4-FFF2-40B4-BE49-F238E27FC236}">
                <a16:creationId xmlns:a16="http://schemas.microsoft.com/office/drawing/2014/main" id="{59C398C3-3442-3CB1-BEF2-F45355FEB7F3}"/>
              </a:ext>
            </a:extLst>
          </p:cNvPr>
          <p:cNvPicPr>
            <a:picLocks noChangeAspect="1"/>
          </p:cNvPicPr>
          <p:nvPr/>
        </p:nvPicPr>
        <p:blipFill>
          <a:blip r:embed="rId4"/>
          <a:stretch>
            <a:fillRect/>
          </a:stretch>
        </p:blipFill>
        <p:spPr>
          <a:xfrm>
            <a:off x="0" y="758398"/>
            <a:ext cx="9144000" cy="3772015"/>
          </a:xfrm>
          <a:prstGeom prst="rect">
            <a:avLst/>
          </a:prstGeom>
        </p:spPr>
      </p:pic>
    </p:spTree>
    <p:extLst>
      <p:ext uri="{BB962C8B-B14F-4D97-AF65-F5344CB8AC3E}">
        <p14:creationId xmlns:p14="http://schemas.microsoft.com/office/powerpoint/2010/main" val="31352375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Outliers</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13" name="AutoShape 2">
            <a:extLst>
              <a:ext uri="{FF2B5EF4-FFF2-40B4-BE49-F238E27FC236}">
                <a16:creationId xmlns:a16="http://schemas.microsoft.com/office/drawing/2014/main" id="{99AA633D-3769-EE51-1DFA-F8644844A62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4AAB4160-87AD-FE83-76C9-953B47558F08}"/>
              </a:ext>
            </a:extLst>
          </p:cNvPr>
          <p:cNvPicPr>
            <a:picLocks noChangeAspect="1"/>
          </p:cNvPicPr>
          <p:nvPr/>
        </p:nvPicPr>
        <p:blipFill rotWithShape="1">
          <a:blip r:embed="rId4"/>
          <a:srcRect l="29353" t="34952" r="39439" b="11548"/>
          <a:stretch/>
        </p:blipFill>
        <p:spPr>
          <a:xfrm>
            <a:off x="266414" y="845472"/>
            <a:ext cx="8611172" cy="4087843"/>
          </a:xfrm>
          <a:prstGeom prst="rect">
            <a:avLst/>
          </a:prstGeom>
        </p:spPr>
      </p:pic>
    </p:spTree>
    <p:extLst>
      <p:ext uri="{BB962C8B-B14F-4D97-AF65-F5344CB8AC3E}">
        <p14:creationId xmlns:p14="http://schemas.microsoft.com/office/powerpoint/2010/main" val="30899236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Box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13" name="AutoShape 2">
            <a:extLst>
              <a:ext uri="{FF2B5EF4-FFF2-40B4-BE49-F238E27FC236}">
                <a16:creationId xmlns:a16="http://schemas.microsoft.com/office/drawing/2014/main" id="{99AA633D-3769-EE51-1DFA-F8644844A62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6838DA2-8229-6C10-8687-93CC62E508F8}"/>
              </a:ext>
            </a:extLst>
          </p:cNvPr>
          <p:cNvPicPr>
            <a:picLocks noChangeAspect="1"/>
          </p:cNvPicPr>
          <p:nvPr/>
        </p:nvPicPr>
        <p:blipFill>
          <a:blip r:embed="rId4"/>
          <a:stretch>
            <a:fillRect/>
          </a:stretch>
        </p:blipFill>
        <p:spPr>
          <a:xfrm>
            <a:off x="0" y="1300032"/>
            <a:ext cx="9153525" cy="1500076"/>
          </a:xfrm>
          <a:prstGeom prst="rect">
            <a:avLst/>
          </a:prstGeom>
        </p:spPr>
      </p:pic>
      <p:sp>
        <p:nvSpPr>
          <p:cNvPr id="15" name="TextBox 14">
            <a:extLst>
              <a:ext uri="{FF2B5EF4-FFF2-40B4-BE49-F238E27FC236}">
                <a16:creationId xmlns:a16="http://schemas.microsoft.com/office/drawing/2014/main" id="{500356BB-40A1-B639-5007-17CE60CA6982}"/>
              </a:ext>
            </a:extLst>
          </p:cNvPr>
          <p:cNvSpPr txBox="1"/>
          <p:nvPr/>
        </p:nvSpPr>
        <p:spPr>
          <a:xfrm>
            <a:off x="1967593" y="828688"/>
            <a:ext cx="4904014"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Before outlier removal</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9" name="Picture 8">
            <a:extLst>
              <a:ext uri="{FF2B5EF4-FFF2-40B4-BE49-F238E27FC236}">
                <a16:creationId xmlns:a16="http://schemas.microsoft.com/office/drawing/2014/main" id="{281A74BC-F3FC-4E7A-F147-17BED3081BD4}"/>
              </a:ext>
            </a:extLst>
          </p:cNvPr>
          <p:cNvPicPr>
            <a:picLocks noChangeAspect="1"/>
          </p:cNvPicPr>
          <p:nvPr/>
        </p:nvPicPr>
        <p:blipFill>
          <a:blip r:embed="rId5"/>
          <a:stretch>
            <a:fillRect/>
          </a:stretch>
        </p:blipFill>
        <p:spPr>
          <a:xfrm>
            <a:off x="282436" y="3579583"/>
            <a:ext cx="1895130" cy="1316898"/>
          </a:xfrm>
          <a:prstGeom prst="rect">
            <a:avLst/>
          </a:prstGeom>
        </p:spPr>
      </p:pic>
      <p:sp>
        <p:nvSpPr>
          <p:cNvPr id="10" name="TextBox 9">
            <a:extLst>
              <a:ext uri="{FF2B5EF4-FFF2-40B4-BE49-F238E27FC236}">
                <a16:creationId xmlns:a16="http://schemas.microsoft.com/office/drawing/2014/main" id="{9E4DECD7-CDB8-4092-337D-E877A44B0526}"/>
              </a:ext>
            </a:extLst>
          </p:cNvPr>
          <p:cNvSpPr txBox="1"/>
          <p:nvPr/>
        </p:nvSpPr>
        <p:spPr>
          <a:xfrm>
            <a:off x="0" y="2941633"/>
            <a:ext cx="3543968" cy="523220"/>
          </a:xfrm>
          <a:prstGeom prst="rect">
            <a:avLst/>
          </a:prstGeom>
          <a:noFill/>
        </p:spPr>
        <p:txBody>
          <a:bodyPr wrap="square" rtlCol="0">
            <a:spAutoFit/>
          </a:bodyPr>
          <a:lstStyle/>
          <a:p>
            <a:pPr algn="ctr"/>
            <a:r>
              <a:rPr lang="en-US"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Box plot of solar radiation between 5 am to 7pm</a:t>
            </a:r>
            <a:endParaRPr lang="en-IN"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11" name="Picture 10">
            <a:extLst>
              <a:ext uri="{FF2B5EF4-FFF2-40B4-BE49-F238E27FC236}">
                <a16:creationId xmlns:a16="http://schemas.microsoft.com/office/drawing/2014/main" id="{1498B41E-377B-D287-F52D-2D8026E92D39}"/>
              </a:ext>
            </a:extLst>
          </p:cNvPr>
          <p:cNvPicPr>
            <a:picLocks noChangeAspect="1"/>
          </p:cNvPicPr>
          <p:nvPr/>
        </p:nvPicPr>
        <p:blipFill rotWithShape="1">
          <a:blip r:embed="rId6"/>
          <a:srcRect l="1" r="49531" b="50000"/>
          <a:stretch/>
        </p:blipFill>
        <p:spPr>
          <a:xfrm>
            <a:off x="2177566" y="3556021"/>
            <a:ext cx="6773317" cy="1564788"/>
          </a:xfrm>
          <a:prstGeom prst="rect">
            <a:avLst/>
          </a:prstGeom>
        </p:spPr>
      </p:pic>
    </p:spTree>
    <p:extLst>
      <p:ext uri="{BB962C8B-B14F-4D97-AF65-F5344CB8AC3E}">
        <p14:creationId xmlns:p14="http://schemas.microsoft.com/office/powerpoint/2010/main" val="534784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Box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13" name="AutoShape 2">
            <a:extLst>
              <a:ext uri="{FF2B5EF4-FFF2-40B4-BE49-F238E27FC236}">
                <a16:creationId xmlns:a16="http://schemas.microsoft.com/office/drawing/2014/main" id="{99AA633D-3769-EE51-1DFA-F8644844A62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6838DA2-8229-6C10-8687-93CC62E508F8}"/>
              </a:ext>
            </a:extLst>
          </p:cNvPr>
          <p:cNvPicPr>
            <a:picLocks noChangeAspect="1"/>
          </p:cNvPicPr>
          <p:nvPr/>
        </p:nvPicPr>
        <p:blipFill>
          <a:blip r:embed="rId4"/>
          <a:stretch>
            <a:fillRect/>
          </a:stretch>
        </p:blipFill>
        <p:spPr>
          <a:xfrm>
            <a:off x="0" y="1300032"/>
            <a:ext cx="9153525" cy="1500076"/>
          </a:xfrm>
          <a:prstGeom prst="rect">
            <a:avLst/>
          </a:prstGeom>
        </p:spPr>
      </p:pic>
      <p:pic>
        <p:nvPicPr>
          <p:cNvPr id="14" name="Picture 13">
            <a:extLst>
              <a:ext uri="{FF2B5EF4-FFF2-40B4-BE49-F238E27FC236}">
                <a16:creationId xmlns:a16="http://schemas.microsoft.com/office/drawing/2014/main" id="{EEF839CA-2899-5A35-B999-3A663635EBED}"/>
              </a:ext>
            </a:extLst>
          </p:cNvPr>
          <p:cNvPicPr>
            <a:picLocks noChangeAspect="1"/>
          </p:cNvPicPr>
          <p:nvPr/>
        </p:nvPicPr>
        <p:blipFill>
          <a:blip r:embed="rId5"/>
          <a:stretch>
            <a:fillRect/>
          </a:stretch>
        </p:blipFill>
        <p:spPr>
          <a:xfrm>
            <a:off x="0" y="3449415"/>
            <a:ext cx="9144000" cy="1498515"/>
          </a:xfrm>
          <a:prstGeom prst="rect">
            <a:avLst/>
          </a:prstGeom>
        </p:spPr>
      </p:pic>
      <p:sp>
        <p:nvSpPr>
          <p:cNvPr id="15" name="TextBox 14">
            <a:extLst>
              <a:ext uri="{FF2B5EF4-FFF2-40B4-BE49-F238E27FC236}">
                <a16:creationId xmlns:a16="http://schemas.microsoft.com/office/drawing/2014/main" id="{500356BB-40A1-B639-5007-17CE60CA6982}"/>
              </a:ext>
            </a:extLst>
          </p:cNvPr>
          <p:cNvSpPr txBox="1"/>
          <p:nvPr/>
        </p:nvSpPr>
        <p:spPr>
          <a:xfrm>
            <a:off x="1967593" y="828688"/>
            <a:ext cx="4904014"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Before outlier removal</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16" name="TextBox 15">
            <a:extLst>
              <a:ext uri="{FF2B5EF4-FFF2-40B4-BE49-F238E27FC236}">
                <a16:creationId xmlns:a16="http://schemas.microsoft.com/office/drawing/2014/main" id="{3DE04EAA-C39D-C6EA-7BDF-4BC8D30B03CD}"/>
              </a:ext>
            </a:extLst>
          </p:cNvPr>
          <p:cNvSpPr txBox="1"/>
          <p:nvPr/>
        </p:nvSpPr>
        <p:spPr>
          <a:xfrm>
            <a:off x="1351547" y="2928806"/>
            <a:ext cx="6440906"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After replacing the outlier by median</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spTree>
    <p:extLst>
      <p:ext uri="{BB962C8B-B14F-4D97-AF65-F5344CB8AC3E}">
        <p14:creationId xmlns:p14="http://schemas.microsoft.com/office/powerpoint/2010/main" val="3570766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Regression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8" name="Picture 7">
            <a:extLst>
              <a:ext uri="{FF2B5EF4-FFF2-40B4-BE49-F238E27FC236}">
                <a16:creationId xmlns:a16="http://schemas.microsoft.com/office/drawing/2014/main" id="{861406D4-7861-D2EC-936E-508E6DE62E6F}"/>
              </a:ext>
            </a:extLst>
          </p:cNvPr>
          <p:cNvPicPr>
            <a:picLocks noChangeAspect="1"/>
          </p:cNvPicPr>
          <p:nvPr/>
        </p:nvPicPr>
        <p:blipFill>
          <a:blip r:embed="rId4"/>
          <a:stretch>
            <a:fillRect/>
          </a:stretch>
        </p:blipFill>
        <p:spPr>
          <a:xfrm>
            <a:off x="0" y="786911"/>
            <a:ext cx="9144000" cy="3841092"/>
          </a:xfrm>
          <a:prstGeom prst="rect">
            <a:avLst/>
          </a:prstGeom>
        </p:spPr>
      </p:pic>
      <p:sp>
        <p:nvSpPr>
          <p:cNvPr id="9" name="TextBox 8">
            <a:extLst>
              <a:ext uri="{FF2B5EF4-FFF2-40B4-BE49-F238E27FC236}">
                <a16:creationId xmlns:a16="http://schemas.microsoft.com/office/drawing/2014/main" id="{547DC260-B538-D86A-2A23-32846A6890CF}"/>
              </a:ext>
            </a:extLst>
          </p:cNvPr>
          <p:cNvSpPr txBox="1"/>
          <p:nvPr/>
        </p:nvSpPr>
        <p:spPr>
          <a:xfrm>
            <a:off x="656297" y="4555167"/>
            <a:ext cx="7947380" cy="523220"/>
          </a:xfrm>
          <a:prstGeom prst="rect">
            <a:avLst/>
          </a:prstGeom>
          <a:noFill/>
        </p:spPr>
        <p:txBody>
          <a:bodyPr wrap="square">
            <a:spAutoFit/>
          </a:bodyPr>
          <a:lstStyle/>
          <a:p>
            <a:pPr algn="ctr"/>
            <a:r>
              <a:rPr lang="en-IN" b="1" dirty="0">
                <a:solidFill>
                  <a:srgbClr val="424242"/>
                </a:solidFill>
                <a:effectLst/>
                <a:latin typeface="Consolas" panose="020B0609020204030204" pitchFamily="49" charset="0"/>
              </a:rPr>
              <a:t>Most of the features Doesn't show any linear relationship with target column</a:t>
            </a:r>
          </a:p>
          <a:p>
            <a:pPr algn="ctr"/>
            <a:r>
              <a:rPr lang="en-IN" b="1" dirty="0">
                <a:solidFill>
                  <a:srgbClr val="424242"/>
                </a:solidFill>
                <a:latin typeface="Consolas" panose="020B0609020204030204" pitchFamily="49" charset="0"/>
              </a:rPr>
              <a:t>Only solar radiation and temperature shows a bit</a:t>
            </a:r>
            <a:endParaRPr lang="en-IN" b="1" dirty="0">
              <a:solidFill>
                <a:srgbClr val="424242"/>
              </a:solidFill>
              <a:effectLst/>
              <a:latin typeface="Consolas" panose="020B0609020204030204" pitchFamily="49" charset="0"/>
            </a:endParaRPr>
          </a:p>
        </p:txBody>
      </p:sp>
    </p:spTree>
    <p:extLst>
      <p:ext uri="{BB962C8B-B14F-4D97-AF65-F5344CB8AC3E}">
        <p14:creationId xmlns:p14="http://schemas.microsoft.com/office/powerpoint/2010/main" val="997265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Bar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12" name="Picture 11">
            <a:extLst>
              <a:ext uri="{FF2B5EF4-FFF2-40B4-BE49-F238E27FC236}">
                <a16:creationId xmlns:a16="http://schemas.microsoft.com/office/drawing/2014/main" id="{95DFF0B2-026D-ED7F-C696-7315D984D9D3}"/>
              </a:ext>
            </a:extLst>
          </p:cNvPr>
          <p:cNvPicPr>
            <a:picLocks noChangeAspect="1"/>
          </p:cNvPicPr>
          <p:nvPr/>
        </p:nvPicPr>
        <p:blipFill>
          <a:blip r:embed="rId4"/>
          <a:stretch>
            <a:fillRect/>
          </a:stretch>
        </p:blipFill>
        <p:spPr>
          <a:xfrm>
            <a:off x="0" y="1416789"/>
            <a:ext cx="9144000" cy="2128503"/>
          </a:xfrm>
          <a:prstGeom prst="rect">
            <a:avLst/>
          </a:prstGeom>
        </p:spPr>
      </p:pic>
      <p:sp>
        <p:nvSpPr>
          <p:cNvPr id="14" name="TextBox 13">
            <a:extLst>
              <a:ext uri="{FF2B5EF4-FFF2-40B4-BE49-F238E27FC236}">
                <a16:creationId xmlns:a16="http://schemas.microsoft.com/office/drawing/2014/main" id="{C9A17762-B794-3A16-A36A-3082A009D520}"/>
              </a:ext>
            </a:extLst>
          </p:cNvPr>
          <p:cNvSpPr txBox="1"/>
          <p:nvPr/>
        </p:nvSpPr>
        <p:spPr>
          <a:xfrm>
            <a:off x="1724378" y="3954647"/>
            <a:ext cx="6191954" cy="523220"/>
          </a:xfrm>
          <a:prstGeom prst="rect">
            <a:avLst/>
          </a:prstGeom>
          <a:noFill/>
        </p:spPr>
        <p:txBody>
          <a:bodyPr wrap="square">
            <a:spAutoFit/>
          </a:bodyPr>
          <a:lstStyle/>
          <a:p>
            <a:pPr algn="ctr"/>
            <a:r>
              <a:rPr lang="en-IN" b="1" dirty="0">
                <a:solidFill>
                  <a:srgbClr val="424242"/>
                </a:solidFill>
                <a:effectLst/>
                <a:latin typeface="Consolas" panose="020B0609020204030204" pitchFamily="49" charset="0"/>
              </a:rPr>
              <a:t>There is a huge impact on </a:t>
            </a:r>
            <a:r>
              <a:rPr lang="en-IN" b="1" dirty="0" err="1">
                <a:solidFill>
                  <a:srgbClr val="424242"/>
                </a:solidFill>
                <a:effectLst/>
                <a:latin typeface="Consolas" panose="020B0609020204030204" pitchFamily="49" charset="0"/>
              </a:rPr>
              <a:t>Solar_Radiation</a:t>
            </a:r>
            <a:r>
              <a:rPr lang="en-IN" b="1" dirty="0">
                <a:solidFill>
                  <a:srgbClr val="424242"/>
                </a:solidFill>
                <a:effectLst/>
                <a:latin typeface="Consolas" panose="020B0609020204030204" pitchFamily="49" charset="0"/>
              </a:rPr>
              <a:t>, Rainfall and Snowfall in different months</a:t>
            </a:r>
          </a:p>
        </p:txBody>
      </p:sp>
    </p:spTree>
    <p:extLst>
      <p:ext uri="{BB962C8B-B14F-4D97-AF65-F5344CB8AC3E}">
        <p14:creationId xmlns:p14="http://schemas.microsoft.com/office/powerpoint/2010/main" val="42902608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Bar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12" name="Picture 11">
            <a:extLst>
              <a:ext uri="{FF2B5EF4-FFF2-40B4-BE49-F238E27FC236}">
                <a16:creationId xmlns:a16="http://schemas.microsoft.com/office/drawing/2014/main" id="{E09CC862-AAB2-B417-0E8C-BD082D526A4F}"/>
              </a:ext>
            </a:extLst>
          </p:cNvPr>
          <p:cNvPicPr>
            <a:picLocks noChangeAspect="1"/>
          </p:cNvPicPr>
          <p:nvPr/>
        </p:nvPicPr>
        <p:blipFill>
          <a:blip r:embed="rId4"/>
          <a:stretch>
            <a:fillRect/>
          </a:stretch>
        </p:blipFill>
        <p:spPr>
          <a:xfrm>
            <a:off x="0" y="1059473"/>
            <a:ext cx="9144000" cy="3024554"/>
          </a:xfrm>
          <a:prstGeom prst="rect">
            <a:avLst/>
          </a:prstGeom>
        </p:spPr>
      </p:pic>
      <p:sp>
        <p:nvSpPr>
          <p:cNvPr id="8" name="TextBox 7">
            <a:extLst>
              <a:ext uri="{FF2B5EF4-FFF2-40B4-BE49-F238E27FC236}">
                <a16:creationId xmlns:a16="http://schemas.microsoft.com/office/drawing/2014/main" id="{07D69F5C-46DC-83CD-2AD1-9AAB53C7527A}"/>
              </a:ext>
            </a:extLst>
          </p:cNvPr>
          <p:cNvSpPr txBox="1"/>
          <p:nvPr/>
        </p:nvSpPr>
        <p:spPr>
          <a:xfrm>
            <a:off x="921588" y="4410095"/>
            <a:ext cx="7682089" cy="523220"/>
          </a:xfrm>
          <a:prstGeom prst="rect">
            <a:avLst/>
          </a:prstGeom>
          <a:noFill/>
        </p:spPr>
        <p:txBody>
          <a:bodyPr wrap="square">
            <a:spAutoFit/>
          </a:bodyPr>
          <a:lstStyle/>
          <a:p>
            <a:r>
              <a:rPr lang="en-IN" b="1" dirty="0">
                <a:solidFill>
                  <a:srgbClr val="424242"/>
                </a:solidFill>
                <a:effectLst/>
                <a:latin typeface="Consolas" panose="020B0609020204030204" pitchFamily="49" charset="0"/>
              </a:rPr>
              <a:t>As we can see the snow fall and rainfall are highly related to the seasons, so these are the outliers, but the data is correct.</a:t>
            </a:r>
          </a:p>
        </p:txBody>
      </p:sp>
    </p:spTree>
    <p:extLst>
      <p:ext uri="{BB962C8B-B14F-4D97-AF65-F5344CB8AC3E}">
        <p14:creationId xmlns:p14="http://schemas.microsoft.com/office/powerpoint/2010/main" val="30585502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Bar Plot</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9" name="Picture 8">
            <a:extLst>
              <a:ext uri="{FF2B5EF4-FFF2-40B4-BE49-F238E27FC236}">
                <a16:creationId xmlns:a16="http://schemas.microsoft.com/office/drawing/2014/main" id="{6352CF9B-766B-7535-034B-CA2A62ACBEAD}"/>
              </a:ext>
            </a:extLst>
          </p:cNvPr>
          <p:cNvPicPr>
            <a:picLocks noChangeAspect="1"/>
          </p:cNvPicPr>
          <p:nvPr/>
        </p:nvPicPr>
        <p:blipFill rotWithShape="1">
          <a:blip r:embed="rId4"/>
          <a:srcRect l="-1" r="39643"/>
          <a:stretch/>
        </p:blipFill>
        <p:spPr>
          <a:xfrm>
            <a:off x="182127" y="845472"/>
            <a:ext cx="6822622" cy="2144273"/>
          </a:xfrm>
          <a:prstGeom prst="rect">
            <a:avLst/>
          </a:prstGeom>
        </p:spPr>
      </p:pic>
      <p:pic>
        <p:nvPicPr>
          <p:cNvPr id="11" name="Picture 10">
            <a:extLst>
              <a:ext uri="{FF2B5EF4-FFF2-40B4-BE49-F238E27FC236}">
                <a16:creationId xmlns:a16="http://schemas.microsoft.com/office/drawing/2014/main" id="{B7FE5CCE-00E9-E363-A7A1-5E365DA005B3}"/>
              </a:ext>
            </a:extLst>
          </p:cNvPr>
          <p:cNvPicPr>
            <a:picLocks noChangeAspect="1"/>
          </p:cNvPicPr>
          <p:nvPr/>
        </p:nvPicPr>
        <p:blipFill rotWithShape="1">
          <a:blip r:embed="rId4"/>
          <a:srcRect l="60137" r="-1"/>
          <a:stretch/>
        </p:blipFill>
        <p:spPr>
          <a:xfrm>
            <a:off x="261048" y="2989745"/>
            <a:ext cx="4506159" cy="2144273"/>
          </a:xfrm>
          <a:prstGeom prst="rect">
            <a:avLst/>
          </a:prstGeom>
        </p:spPr>
      </p:pic>
      <p:sp>
        <p:nvSpPr>
          <p:cNvPr id="3" name="Rectangle 2">
            <a:extLst>
              <a:ext uri="{FF2B5EF4-FFF2-40B4-BE49-F238E27FC236}">
                <a16:creationId xmlns:a16="http://schemas.microsoft.com/office/drawing/2014/main" id="{1C38F8F4-3AC8-FF6B-0C86-CFD44FE6965A}"/>
              </a:ext>
            </a:extLst>
          </p:cNvPr>
          <p:cNvSpPr/>
          <p:nvPr/>
        </p:nvSpPr>
        <p:spPr>
          <a:xfrm>
            <a:off x="5012575" y="2831123"/>
            <a:ext cx="6449113" cy="210219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9B668CC-7136-DD12-69F7-7233AAF76B49}"/>
              </a:ext>
            </a:extLst>
          </p:cNvPr>
          <p:cNvSpPr txBox="1"/>
          <p:nvPr/>
        </p:nvSpPr>
        <p:spPr>
          <a:xfrm>
            <a:off x="5267116" y="3127331"/>
            <a:ext cx="3683767" cy="2031325"/>
          </a:xfrm>
          <a:prstGeom prst="rect">
            <a:avLst/>
          </a:prstGeom>
          <a:noFill/>
        </p:spPr>
        <p:txBody>
          <a:bodyPr wrap="square">
            <a:spAutoFit/>
          </a:bodyPr>
          <a:lstStyle/>
          <a:p>
            <a:pPr marL="342900" indent="-342900">
              <a:buClr>
                <a:schemeClr val="bg2"/>
              </a:buClr>
              <a:buFont typeface="+mj-lt"/>
              <a:buAutoNum type="arabicPeriod"/>
            </a:pPr>
            <a:r>
              <a:rPr lang="en-IN" b="0" dirty="0">
                <a:solidFill>
                  <a:schemeClr val="bg2"/>
                </a:solidFill>
                <a:effectLst/>
                <a:latin typeface="Consolas" panose="020B0609020204030204" pitchFamily="49" charset="0"/>
              </a:rPr>
              <a:t>Bike demand is lower in winter.</a:t>
            </a:r>
          </a:p>
          <a:p>
            <a:pPr marL="342900" indent="-342900">
              <a:buClr>
                <a:schemeClr val="bg2"/>
              </a:buClr>
              <a:buFont typeface="+mj-lt"/>
              <a:buAutoNum type="arabicPeriod"/>
            </a:pPr>
            <a:endParaRPr lang="en-IN" dirty="0">
              <a:solidFill>
                <a:schemeClr val="bg2"/>
              </a:solidFill>
              <a:latin typeface="Consolas" panose="020B0609020204030204" pitchFamily="49" charset="0"/>
            </a:endParaRPr>
          </a:p>
          <a:p>
            <a:pPr marL="342900" indent="-342900">
              <a:buClr>
                <a:schemeClr val="bg2"/>
              </a:buClr>
              <a:buFont typeface="+mj-lt"/>
              <a:buAutoNum type="arabicPeriod"/>
            </a:pPr>
            <a:r>
              <a:rPr lang="en-IN" dirty="0">
                <a:solidFill>
                  <a:schemeClr val="bg2"/>
                </a:solidFill>
                <a:latin typeface="Consolas" panose="020B0609020204030204" pitchFamily="49" charset="0"/>
              </a:rPr>
              <a:t>Demand is higher in on non holiday.</a:t>
            </a:r>
          </a:p>
          <a:p>
            <a:pPr marL="342900" indent="-342900">
              <a:buClr>
                <a:schemeClr val="bg2"/>
              </a:buClr>
              <a:buFont typeface="+mj-lt"/>
              <a:buAutoNum type="arabicPeriod"/>
            </a:pPr>
            <a:endParaRPr lang="en-IN" b="0" dirty="0">
              <a:solidFill>
                <a:schemeClr val="bg2"/>
              </a:solidFill>
              <a:effectLst/>
              <a:latin typeface="Consolas" panose="020B0609020204030204" pitchFamily="49" charset="0"/>
            </a:endParaRPr>
          </a:p>
          <a:p>
            <a:pPr marL="342900" indent="-342900">
              <a:buClr>
                <a:schemeClr val="bg2"/>
              </a:buClr>
              <a:buFont typeface="+mj-lt"/>
              <a:buAutoNum type="arabicPeriod"/>
            </a:pPr>
            <a:r>
              <a:rPr lang="en-IN" b="0" dirty="0">
                <a:solidFill>
                  <a:schemeClr val="bg2"/>
                </a:solidFill>
                <a:effectLst/>
                <a:latin typeface="Consolas" panose="020B0609020204030204" pitchFamily="49" charset="0"/>
              </a:rPr>
              <a:t>Demand is lower </a:t>
            </a:r>
            <a:r>
              <a:rPr lang="en-IN" dirty="0">
                <a:solidFill>
                  <a:schemeClr val="bg2"/>
                </a:solidFill>
                <a:latin typeface="Consolas" panose="020B0609020204030204" pitchFamily="49" charset="0"/>
              </a:rPr>
              <a:t>on weekends, Sunday.</a:t>
            </a:r>
          </a:p>
          <a:p>
            <a:pPr marL="342900" indent="-342900">
              <a:buClr>
                <a:schemeClr val="bg2"/>
              </a:buClr>
              <a:buFont typeface="+mj-lt"/>
              <a:buAutoNum type="arabicPeriod"/>
            </a:pPr>
            <a:endParaRPr lang="en-IN" b="0" dirty="0">
              <a:solidFill>
                <a:schemeClr val="bg2"/>
              </a:solidFill>
              <a:effectLst/>
              <a:latin typeface="Consolas" panose="020B0609020204030204" pitchFamily="49" charset="0"/>
            </a:endParaRPr>
          </a:p>
          <a:p>
            <a:pPr marL="342900" indent="-342900">
              <a:buClr>
                <a:schemeClr val="bg2"/>
              </a:buClr>
              <a:buFont typeface="+mj-lt"/>
              <a:buAutoNum type="arabicPeriod"/>
            </a:pPr>
            <a:endParaRPr lang="en-IN" b="0" dirty="0">
              <a:solidFill>
                <a:schemeClr val="bg2"/>
              </a:solidFill>
              <a:effectLst/>
              <a:latin typeface="Consolas" panose="020B0609020204030204" pitchFamily="49" charset="0"/>
            </a:endParaRPr>
          </a:p>
        </p:txBody>
      </p:sp>
    </p:spTree>
    <p:extLst>
      <p:ext uri="{BB962C8B-B14F-4D97-AF65-F5344CB8AC3E}">
        <p14:creationId xmlns:p14="http://schemas.microsoft.com/office/powerpoint/2010/main" val="9051936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947737"/>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13412" y="1062503"/>
            <a:ext cx="6598823" cy="1938992"/>
          </a:xfrm>
          <a:prstGeom prst="rect">
            <a:avLst/>
          </a:prstGeom>
          <a:noFill/>
        </p:spPr>
        <p:txBody>
          <a:bodyPr wrap="square" rtlCol="0">
            <a:spAutoFit/>
          </a:bodyPr>
          <a:lstStyle/>
          <a:p>
            <a:r>
              <a:rPr lang="en-IN" sz="6000" dirty="0">
                <a:solidFill>
                  <a:schemeClr val="bg2"/>
                </a:solidFill>
                <a:latin typeface="Calibri" panose="020F0502020204030204" pitchFamily="34" charset="0"/>
                <a:cs typeface="Calibri" panose="020F0502020204030204" pitchFamily="34" charset="0"/>
              </a:rPr>
              <a:t>What are we talking about ?</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707886"/>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5284751" y="210185"/>
            <a:ext cx="71020" cy="624082"/>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5706468" y="50512"/>
            <a:ext cx="6598823" cy="584775"/>
          </a:xfrm>
          <a:prstGeom prst="rect">
            <a:avLst/>
          </a:prstGeom>
          <a:noFill/>
        </p:spPr>
        <p:txBody>
          <a:bodyPr wrap="square" rtlCol="0">
            <a:spAutoFit/>
          </a:bodyPr>
          <a:lstStyle/>
          <a:p>
            <a:r>
              <a:rPr lang="en-IN" sz="1600" b="1" dirty="0">
                <a:solidFill>
                  <a:schemeClr val="bg2"/>
                </a:solidFill>
                <a:latin typeface="Calibri" panose="020F0502020204030204" pitchFamily="34" charset="0"/>
                <a:cs typeface="Calibri" panose="020F0502020204030204" pitchFamily="34" charset="0"/>
              </a:rPr>
              <a:t>EDA </a:t>
            </a:r>
          </a:p>
          <a:p>
            <a:r>
              <a:rPr lang="en-IN" sz="1600" b="1" dirty="0">
                <a:solidFill>
                  <a:schemeClr val="bg2"/>
                </a:solidFill>
                <a:latin typeface="Calibri" panose="020F0502020204030204" pitchFamily="34" charset="0"/>
                <a:cs typeface="Calibri" panose="020F0502020204030204" pitchFamily="34" charset="0"/>
              </a:rPr>
              <a:t>(Exploratory Data Analysis)</a:t>
            </a:r>
          </a:p>
        </p:txBody>
      </p:sp>
      <p:sp>
        <p:nvSpPr>
          <p:cNvPr id="4" name="Rectangle 3">
            <a:extLst>
              <a:ext uri="{FF2B5EF4-FFF2-40B4-BE49-F238E27FC236}">
                <a16:creationId xmlns:a16="http://schemas.microsoft.com/office/drawing/2014/main" id="{E5BD2D54-E733-C487-FEFD-37D5D3B31EFE}"/>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5862E12-D235-6A0B-C1FC-D1C2DA237231}"/>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Correlation heatmap</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8" name="Picture 7">
            <a:extLst>
              <a:ext uri="{FF2B5EF4-FFF2-40B4-BE49-F238E27FC236}">
                <a16:creationId xmlns:a16="http://schemas.microsoft.com/office/drawing/2014/main" id="{8005F60D-60A3-AEEC-B262-6C5B4FCD4E31}"/>
              </a:ext>
            </a:extLst>
          </p:cNvPr>
          <p:cNvPicPr>
            <a:picLocks noChangeAspect="1"/>
          </p:cNvPicPr>
          <p:nvPr/>
        </p:nvPicPr>
        <p:blipFill>
          <a:blip r:embed="rId4"/>
          <a:stretch>
            <a:fillRect/>
          </a:stretch>
        </p:blipFill>
        <p:spPr>
          <a:xfrm>
            <a:off x="748145" y="845472"/>
            <a:ext cx="7647710" cy="4094194"/>
          </a:xfrm>
          <a:prstGeom prst="rect">
            <a:avLst/>
          </a:prstGeom>
        </p:spPr>
      </p:pic>
    </p:spTree>
    <p:extLst>
      <p:ext uri="{BB962C8B-B14F-4D97-AF65-F5344CB8AC3E}">
        <p14:creationId xmlns:p14="http://schemas.microsoft.com/office/powerpoint/2010/main" val="9555166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1163782"/>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192997"/>
            <a:ext cx="70346" cy="73569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13412" y="236580"/>
            <a:ext cx="7841351" cy="646331"/>
          </a:xfrm>
          <a:prstGeom prst="rect">
            <a:avLst/>
          </a:prstGeom>
          <a:noFill/>
        </p:spPr>
        <p:txBody>
          <a:bodyPr wrap="square" rtlCol="0">
            <a:spAutoFit/>
          </a:bodyPr>
          <a:lstStyle/>
          <a:p>
            <a:r>
              <a:rPr lang="en-US" sz="3600" b="1" dirty="0">
                <a:solidFill>
                  <a:schemeClr val="bg2"/>
                </a:solidFill>
                <a:latin typeface="Calibri" panose="020F0502020204030204" pitchFamily="34" charset="0"/>
                <a:cs typeface="Calibri" panose="020F0502020204030204" pitchFamily="34" charset="0"/>
              </a:rPr>
              <a:t>Handling</a:t>
            </a:r>
            <a:r>
              <a:rPr lang="en-IN" sz="3600" b="1" dirty="0">
                <a:solidFill>
                  <a:schemeClr val="bg2"/>
                </a:solidFill>
                <a:latin typeface="Calibri" panose="020F0502020204030204" pitchFamily="34" charset="0"/>
                <a:cs typeface="Calibri" panose="020F0502020204030204" pitchFamily="34" charset="0"/>
              </a:rPr>
              <a:t> skewed column </a:t>
            </a:r>
            <a:endParaRPr lang="en-IN" sz="3200" b="1" dirty="0">
              <a:solidFill>
                <a:schemeClr val="bg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FFB6F22-A605-FE75-2485-EF295AAAABEC}"/>
              </a:ext>
            </a:extLst>
          </p:cNvPr>
          <p:cNvPicPr>
            <a:picLocks noChangeAspect="1"/>
          </p:cNvPicPr>
          <p:nvPr/>
        </p:nvPicPr>
        <p:blipFill>
          <a:blip r:embed="rId4"/>
          <a:stretch>
            <a:fillRect/>
          </a:stretch>
        </p:blipFill>
        <p:spPr>
          <a:xfrm>
            <a:off x="0" y="2173624"/>
            <a:ext cx="9144000" cy="2306512"/>
          </a:xfrm>
          <a:prstGeom prst="rect">
            <a:avLst/>
          </a:prstGeom>
        </p:spPr>
      </p:pic>
      <p:sp>
        <p:nvSpPr>
          <p:cNvPr id="7" name="TextBox 6">
            <a:extLst>
              <a:ext uri="{FF2B5EF4-FFF2-40B4-BE49-F238E27FC236}">
                <a16:creationId xmlns:a16="http://schemas.microsoft.com/office/drawing/2014/main" id="{67A08E67-93FE-9858-CA2F-D8FB898D1CEE}"/>
              </a:ext>
            </a:extLst>
          </p:cNvPr>
          <p:cNvSpPr txBox="1"/>
          <p:nvPr/>
        </p:nvSpPr>
        <p:spPr>
          <a:xfrm>
            <a:off x="1967592" y="1512190"/>
            <a:ext cx="5637893"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Applied square root transformation</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8" name="TextBox 7">
            <a:extLst>
              <a:ext uri="{FF2B5EF4-FFF2-40B4-BE49-F238E27FC236}">
                <a16:creationId xmlns:a16="http://schemas.microsoft.com/office/drawing/2014/main" id="{6E0347BF-7B4C-A89E-8E81-C841AFD2A8B0}"/>
              </a:ext>
            </a:extLst>
          </p:cNvPr>
          <p:cNvSpPr txBox="1"/>
          <p:nvPr/>
        </p:nvSpPr>
        <p:spPr>
          <a:xfrm>
            <a:off x="1568717" y="4456121"/>
            <a:ext cx="1595398"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Before</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sp>
        <p:nvSpPr>
          <p:cNvPr id="9" name="TextBox 8">
            <a:extLst>
              <a:ext uri="{FF2B5EF4-FFF2-40B4-BE49-F238E27FC236}">
                <a16:creationId xmlns:a16="http://schemas.microsoft.com/office/drawing/2014/main" id="{0522CBB5-65BF-D09D-9D8E-117DA90F34B6}"/>
              </a:ext>
            </a:extLst>
          </p:cNvPr>
          <p:cNvSpPr txBox="1"/>
          <p:nvPr/>
        </p:nvSpPr>
        <p:spPr>
          <a:xfrm>
            <a:off x="6126205" y="4456121"/>
            <a:ext cx="1595398" cy="400110"/>
          </a:xfrm>
          <a:prstGeom prst="rect">
            <a:avLst/>
          </a:prstGeom>
          <a:noFill/>
        </p:spPr>
        <p:txBody>
          <a:bodyPr wrap="square" rtlCol="0">
            <a:spAutoFit/>
          </a:bodyPr>
          <a:lstStyle/>
          <a:p>
            <a:pPr algn="ctr"/>
            <a:r>
              <a:rPr lang="en-US"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After</a:t>
            </a:r>
            <a:endParaRPr lang="en-IN" sz="20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spTree>
    <p:extLst>
      <p:ext uri="{BB962C8B-B14F-4D97-AF65-F5344CB8AC3E}">
        <p14:creationId xmlns:p14="http://schemas.microsoft.com/office/powerpoint/2010/main" val="292915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257175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192996"/>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819694" y="1345858"/>
            <a:ext cx="7841351" cy="1015663"/>
          </a:xfrm>
          <a:prstGeom prst="rect">
            <a:avLst/>
          </a:prstGeom>
          <a:noFill/>
        </p:spPr>
        <p:txBody>
          <a:bodyPr wrap="square" rtlCol="0">
            <a:spAutoFit/>
          </a:bodyPr>
          <a:lstStyle/>
          <a:p>
            <a:r>
              <a:rPr lang="en-IN" sz="6000" b="1" dirty="0">
                <a:solidFill>
                  <a:schemeClr val="bg2"/>
                </a:solidFill>
                <a:latin typeface="Calibri" panose="020F0502020204030204" pitchFamily="34" charset="0"/>
                <a:cs typeface="Calibri" panose="020F0502020204030204" pitchFamily="34" charset="0"/>
              </a:rPr>
              <a:t>Model Building</a:t>
            </a:r>
            <a:endParaRPr lang="en-IN" sz="54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2357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2728687"/>
            <a:ext cx="9144000" cy="257175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2535691"/>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819694" y="-1382829"/>
            <a:ext cx="7841351" cy="1015663"/>
          </a:xfrm>
          <a:prstGeom prst="rect">
            <a:avLst/>
          </a:prstGeom>
          <a:noFill/>
        </p:spPr>
        <p:txBody>
          <a:bodyPr wrap="square" rtlCol="0">
            <a:spAutoFit/>
          </a:bodyPr>
          <a:lstStyle/>
          <a:p>
            <a:r>
              <a:rPr lang="en-IN" sz="6000" b="1" dirty="0">
                <a:solidFill>
                  <a:schemeClr val="bg2"/>
                </a:solidFill>
                <a:latin typeface="Calibri" panose="020F0502020204030204" pitchFamily="34" charset="0"/>
                <a:cs typeface="Calibri" panose="020F0502020204030204" pitchFamily="34" charset="0"/>
              </a:rPr>
              <a:t>Model Building</a:t>
            </a:r>
            <a:endParaRPr lang="en-IN" sz="5400" b="1" dirty="0">
              <a:solidFill>
                <a:schemeClr val="bg2"/>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11CC5FC-A4A8-7175-1DA3-01E6D6026FBB}"/>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89D23D8-0611-30B2-5AFE-1DB189250E29}"/>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Hyperparameter tuning</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8" name="Picture 7">
            <a:extLst>
              <a:ext uri="{FF2B5EF4-FFF2-40B4-BE49-F238E27FC236}">
                <a16:creationId xmlns:a16="http://schemas.microsoft.com/office/drawing/2014/main" id="{38B28676-4B09-7E74-3308-2591AD6500CE}"/>
              </a:ext>
            </a:extLst>
          </p:cNvPr>
          <p:cNvPicPr>
            <a:picLocks noChangeAspect="1"/>
          </p:cNvPicPr>
          <p:nvPr/>
        </p:nvPicPr>
        <p:blipFill rotWithShape="1">
          <a:blip r:embed="rId4"/>
          <a:srcRect l="27755" t="16074" r="27954" b="6545"/>
          <a:stretch/>
        </p:blipFill>
        <p:spPr>
          <a:xfrm>
            <a:off x="0" y="688399"/>
            <a:ext cx="9463314" cy="4578436"/>
          </a:xfrm>
          <a:prstGeom prst="rect">
            <a:avLst/>
          </a:prstGeom>
        </p:spPr>
      </p:pic>
    </p:spTree>
    <p:extLst>
      <p:ext uri="{BB962C8B-B14F-4D97-AF65-F5344CB8AC3E}">
        <p14:creationId xmlns:p14="http://schemas.microsoft.com/office/powerpoint/2010/main" val="10289784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11CC5FC-A4A8-7175-1DA3-01E6D6026FBB}"/>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89D23D8-0611-30B2-5AFE-1DB189250E29}"/>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Model </a:t>
            </a:r>
            <a:r>
              <a:rPr lang="en-US" sz="2000" b="1" dirty="0" err="1">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comparision</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9" name="Picture 8">
            <a:extLst>
              <a:ext uri="{FF2B5EF4-FFF2-40B4-BE49-F238E27FC236}">
                <a16:creationId xmlns:a16="http://schemas.microsoft.com/office/drawing/2014/main" id="{5873A689-CC3A-5D84-C3FC-758DECEED5CA}"/>
              </a:ext>
            </a:extLst>
          </p:cNvPr>
          <p:cNvPicPr>
            <a:picLocks noChangeAspect="1"/>
          </p:cNvPicPr>
          <p:nvPr/>
        </p:nvPicPr>
        <p:blipFill rotWithShape="1">
          <a:blip r:embed="rId4"/>
          <a:srcRect l="27301" t="13323" r="24604"/>
          <a:stretch/>
        </p:blipFill>
        <p:spPr>
          <a:xfrm>
            <a:off x="-116114" y="717427"/>
            <a:ext cx="9361714" cy="4621446"/>
          </a:xfrm>
          <a:prstGeom prst="rect">
            <a:avLst/>
          </a:prstGeom>
        </p:spPr>
      </p:pic>
    </p:spTree>
    <p:extLst>
      <p:ext uri="{BB962C8B-B14F-4D97-AF65-F5344CB8AC3E}">
        <p14:creationId xmlns:p14="http://schemas.microsoft.com/office/powerpoint/2010/main" val="3492769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11CC5FC-A4A8-7175-1DA3-01E6D6026FBB}"/>
              </a:ext>
            </a:extLst>
          </p:cNvPr>
          <p:cNvSpPr/>
          <p:nvPr/>
        </p:nvSpPr>
        <p:spPr>
          <a:xfrm>
            <a:off x="0" y="115220"/>
            <a:ext cx="5012575" cy="48859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89D23D8-0611-30B2-5AFE-1DB189250E29}"/>
              </a:ext>
            </a:extLst>
          </p:cNvPr>
          <p:cNvSpPr txBox="1"/>
          <p:nvPr/>
        </p:nvSpPr>
        <p:spPr>
          <a:xfrm>
            <a:off x="70757" y="174657"/>
            <a:ext cx="4904014" cy="400110"/>
          </a:xfrm>
          <a:prstGeom prst="rect">
            <a:avLst/>
          </a:prstGeom>
          <a:noFill/>
        </p:spPr>
        <p:txBody>
          <a:bodyPr wrap="square" rtlCol="0">
            <a:spAutoFit/>
          </a:bodyPr>
          <a:lstStyle/>
          <a:p>
            <a:pPr algn="ctr"/>
            <a:r>
              <a:rPr lang="en-US"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rPr>
              <a:t>Best model</a:t>
            </a:r>
            <a:endParaRPr lang="en-IN" sz="2000" b="1" dirty="0">
              <a:solidFill>
                <a:schemeClr val="bg2"/>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13" name="Picture 12">
            <a:extLst>
              <a:ext uri="{FF2B5EF4-FFF2-40B4-BE49-F238E27FC236}">
                <a16:creationId xmlns:a16="http://schemas.microsoft.com/office/drawing/2014/main" id="{5DD93D85-DB16-F1EB-C274-4D37C8053AF4}"/>
              </a:ext>
            </a:extLst>
          </p:cNvPr>
          <p:cNvPicPr>
            <a:picLocks noChangeAspect="1"/>
          </p:cNvPicPr>
          <p:nvPr/>
        </p:nvPicPr>
        <p:blipFill>
          <a:blip r:embed="rId4"/>
          <a:stretch>
            <a:fillRect/>
          </a:stretch>
        </p:blipFill>
        <p:spPr>
          <a:xfrm>
            <a:off x="0" y="2767654"/>
            <a:ext cx="9144000" cy="2260626"/>
          </a:xfrm>
          <a:prstGeom prst="rect">
            <a:avLst/>
          </a:prstGeom>
        </p:spPr>
      </p:pic>
      <p:sp>
        <p:nvSpPr>
          <p:cNvPr id="14" name="TextBox 13">
            <a:extLst>
              <a:ext uri="{FF2B5EF4-FFF2-40B4-BE49-F238E27FC236}">
                <a16:creationId xmlns:a16="http://schemas.microsoft.com/office/drawing/2014/main" id="{AC06E617-FC3C-775C-8C24-F92B75D5BF9F}"/>
              </a:ext>
            </a:extLst>
          </p:cNvPr>
          <p:cNvSpPr txBox="1"/>
          <p:nvPr/>
        </p:nvSpPr>
        <p:spPr>
          <a:xfrm>
            <a:off x="120415" y="737038"/>
            <a:ext cx="8656865" cy="1200329"/>
          </a:xfrm>
          <a:prstGeom prst="rect">
            <a:avLst/>
          </a:prstGeom>
          <a:noFill/>
        </p:spPr>
        <p:txBody>
          <a:bodyPr wrap="square" rtlCol="0">
            <a:spAutoFit/>
          </a:bodyPr>
          <a:lstStyle/>
          <a:p>
            <a:r>
              <a:rPr lang="en-US" sz="1800" b="1" dirty="0" err="1">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GradientBoostingRegressor</a:t>
            </a:r>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a:t>
            </a:r>
            <a:r>
              <a:rPr lang="en-US" sz="1800" b="1" dirty="0" err="1">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max_depth</a:t>
            </a:r>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=10,</a:t>
            </a:r>
          </a:p>
          <a:p>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a:t>
            </a:r>
            <a:r>
              <a:rPr lang="en-US" sz="1800" b="1" dirty="0" err="1">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min_samples_leaf</a:t>
            </a:r>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=70,</a:t>
            </a:r>
          </a:p>
          <a:p>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a:t>
            </a:r>
            <a:r>
              <a:rPr lang="en-US" sz="1800" b="1" dirty="0" err="1">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n_estimators</a:t>
            </a:r>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=150,</a:t>
            </a:r>
          </a:p>
          <a:p>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a:t>
            </a:r>
            <a:r>
              <a:rPr lang="en-US" sz="1800" b="1" dirty="0" err="1">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random_state</a:t>
            </a:r>
            <a:r>
              <a:rPr lang="en-US"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rPr>
              <a:t>	 	 =4)</a:t>
            </a:r>
            <a:endParaRPr lang="en-IN" sz="1800" b="1" dirty="0">
              <a:solidFill>
                <a:schemeClr val="bg1"/>
              </a:solidFill>
              <a:latin typeface="Roboto Mono Medium" panose="00000009000000000000" pitchFamily="49" charset="0"/>
              <a:ea typeface="Roboto Mono Medium" panose="00000009000000000000" pitchFamily="49" charset="0"/>
              <a:cs typeface="Calibri" panose="020F0502020204030204" pitchFamily="34" charset="0"/>
            </a:endParaRPr>
          </a:p>
        </p:txBody>
      </p:sp>
      <p:pic>
        <p:nvPicPr>
          <p:cNvPr id="16" name="Picture 15">
            <a:extLst>
              <a:ext uri="{FF2B5EF4-FFF2-40B4-BE49-F238E27FC236}">
                <a16:creationId xmlns:a16="http://schemas.microsoft.com/office/drawing/2014/main" id="{6B4B4043-5772-9515-4023-0BD391C8987B}"/>
              </a:ext>
            </a:extLst>
          </p:cNvPr>
          <p:cNvPicPr>
            <a:picLocks noChangeAspect="1"/>
          </p:cNvPicPr>
          <p:nvPr/>
        </p:nvPicPr>
        <p:blipFill>
          <a:blip r:embed="rId5"/>
          <a:stretch>
            <a:fillRect/>
          </a:stretch>
        </p:blipFill>
        <p:spPr>
          <a:xfrm>
            <a:off x="120415" y="2048793"/>
            <a:ext cx="5457374" cy="617578"/>
          </a:xfrm>
          <a:prstGeom prst="rect">
            <a:avLst/>
          </a:prstGeom>
        </p:spPr>
      </p:pic>
    </p:spTree>
    <p:extLst>
      <p:ext uri="{BB962C8B-B14F-4D97-AF65-F5344CB8AC3E}">
        <p14:creationId xmlns:p14="http://schemas.microsoft.com/office/powerpoint/2010/main" val="16053781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947737"/>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986899" y="509500"/>
            <a:ext cx="7841351" cy="3046988"/>
          </a:xfrm>
          <a:prstGeom prst="rect">
            <a:avLst/>
          </a:prstGeom>
          <a:noFill/>
        </p:spPr>
        <p:txBody>
          <a:bodyPr wrap="square" rtlCol="0">
            <a:spAutoFit/>
          </a:bodyPr>
          <a:lstStyle/>
          <a:p>
            <a:r>
              <a:rPr lang="en-IN" sz="9600" b="1" dirty="0">
                <a:solidFill>
                  <a:schemeClr val="bg2"/>
                </a:solidFill>
                <a:latin typeface="Calibri" panose="020F0502020204030204" pitchFamily="34" charset="0"/>
                <a:cs typeface="Calibri" panose="020F0502020204030204" pitchFamily="34" charset="0"/>
              </a:rPr>
              <a:t>Web application</a:t>
            </a:r>
            <a:endParaRPr lang="en-IN" sz="88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00882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4" name="Picture 3">
            <a:extLst>
              <a:ext uri="{FF2B5EF4-FFF2-40B4-BE49-F238E27FC236}">
                <a16:creationId xmlns:a16="http://schemas.microsoft.com/office/drawing/2014/main" id="{C5C8B6D2-55EB-F2E5-8CE3-D4FCDF87BA76}"/>
              </a:ext>
            </a:extLst>
          </p:cNvPr>
          <p:cNvPicPr>
            <a:picLocks noChangeAspect="1"/>
          </p:cNvPicPr>
          <p:nvPr/>
        </p:nvPicPr>
        <p:blipFill rotWithShape="1">
          <a:blip r:embed="rId3"/>
          <a:srcRect l="29986" t="9477" r="28874" b="6525"/>
          <a:stretch/>
        </p:blipFill>
        <p:spPr>
          <a:xfrm>
            <a:off x="0" y="-1"/>
            <a:ext cx="9144001" cy="5143501"/>
          </a:xfrm>
          <a:prstGeom prst="rect">
            <a:avLst/>
          </a:prstGeom>
        </p:spPr>
      </p:pic>
      <p:sp>
        <p:nvSpPr>
          <p:cNvPr id="2" name="Rectangle 1">
            <a:extLst>
              <a:ext uri="{FF2B5EF4-FFF2-40B4-BE49-F238E27FC236}">
                <a16:creationId xmlns:a16="http://schemas.microsoft.com/office/drawing/2014/main" id="{43E6F86C-1C2E-D615-8425-B16D0AB05A8A}"/>
              </a:ext>
            </a:extLst>
          </p:cNvPr>
          <p:cNvSpPr/>
          <p:nvPr/>
        </p:nvSpPr>
        <p:spPr>
          <a:xfrm>
            <a:off x="0" y="-406400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3116263"/>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986899" y="-3554500"/>
            <a:ext cx="7841351" cy="3046988"/>
          </a:xfrm>
          <a:prstGeom prst="rect">
            <a:avLst/>
          </a:prstGeom>
          <a:noFill/>
        </p:spPr>
        <p:txBody>
          <a:bodyPr wrap="square" rtlCol="0">
            <a:spAutoFit/>
          </a:bodyPr>
          <a:lstStyle/>
          <a:p>
            <a:r>
              <a:rPr lang="en-IN" sz="9600" b="1" dirty="0">
                <a:solidFill>
                  <a:schemeClr val="bg2"/>
                </a:solidFill>
                <a:latin typeface="Calibri" panose="020F0502020204030204" pitchFamily="34" charset="0"/>
                <a:cs typeface="Calibri" panose="020F0502020204030204" pitchFamily="34" charset="0"/>
              </a:rPr>
              <a:t>Web application</a:t>
            </a:r>
            <a:endParaRPr lang="en-IN" sz="88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69949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7" name="Picture 6">
            <a:extLst>
              <a:ext uri="{FF2B5EF4-FFF2-40B4-BE49-F238E27FC236}">
                <a16:creationId xmlns:a16="http://schemas.microsoft.com/office/drawing/2014/main" id="{89DBB9B5-A74A-C57E-9BA5-F95B87438BC2}"/>
              </a:ext>
            </a:extLst>
          </p:cNvPr>
          <p:cNvPicPr>
            <a:picLocks noChangeAspect="1"/>
          </p:cNvPicPr>
          <p:nvPr/>
        </p:nvPicPr>
        <p:blipFill rotWithShape="1">
          <a:blip r:embed="rId3"/>
          <a:srcRect l="26173" t="9069" r="25062" b="6671"/>
          <a:stretch/>
        </p:blipFill>
        <p:spPr>
          <a:xfrm>
            <a:off x="-802824" y="-1"/>
            <a:ext cx="10749647" cy="5143501"/>
          </a:xfrm>
          <a:prstGeom prst="rect">
            <a:avLst/>
          </a:prstGeom>
        </p:spPr>
      </p:pic>
      <p:sp>
        <p:nvSpPr>
          <p:cNvPr id="2" name="Rectangle 1">
            <a:extLst>
              <a:ext uri="{FF2B5EF4-FFF2-40B4-BE49-F238E27FC236}">
                <a16:creationId xmlns:a16="http://schemas.microsoft.com/office/drawing/2014/main" id="{43E6F86C-1C2E-D615-8425-B16D0AB05A8A}"/>
              </a:ext>
            </a:extLst>
          </p:cNvPr>
          <p:cNvSpPr/>
          <p:nvPr/>
        </p:nvSpPr>
        <p:spPr>
          <a:xfrm>
            <a:off x="0" y="-406400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3116263"/>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986899" y="-3554500"/>
            <a:ext cx="7841351" cy="3046988"/>
          </a:xfrm>
          <a:prstGeom prst="rect">
            <a:avLst/>
          </a:prstGeom>
          <a:noFill/>
        </p:spPr>
        <p:txBody>
          <a:bodyPr wrap="square" rtlCol="0">
            <a:spAutoFit/>
          </a:bodyPr>
          <a:lstStyle/>
          <a:p>
            <a:r>
              <a:rPr lang="en-IN" sz="9600" b="1" dirty="0">
                <a:solidFill>
                  <a:schemeClr val="bg2"/>
                </a:solidFill>
                <a:latin typeface="Calibri" panose="020F0502020204030204" pitchFamily="34" charset="0"/>
                <a:cs typeface="Calibri" panose="020F0502020204030204" pitchFamily="34" charset="0"/>
              </a:rPr>
              <a:t>Web application</a:t>
            </a:r>
            <a:endParaRPr lang="en-IN" sz="88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228726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947737"/>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13412" y="1247169"/>
            <a:ext cx="7841351" cy="1569660"/>
          </a:xfrm>
          <a:prstGeom prst="rect">
            <a:avLst/>
          </a:prstGeom>
          <a:noFill/>
        </p:spPr>
        <p:txBody>
          <a:bodyPr wrap="square" rtlCol="0">
            <a:spAutoFit/>
          </a:bodyPr>
          <a:lstStyle/>
          <a:p>
            <a:r>
              <a:rPr lang="en-IN" sz="9600" b="1" dirty="0">
                <a:solidFill>
                  <a:schemeClr val="bg2"/>
                </a:solidFill>
                <a:latin typeface="Calibri" panose="020F0502020204030204" pitchFamily="34" charset="0"/>
                <a:cs typeface="Calibri" panose="020F0502020204030204" pitchFamily="34" charset="0"/>
              </a:rPr>
              <a:t>Conclusion</a:t>
            </a:r>
            <a:endParaRPr lang="en-IN" sz="88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03620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570000"/>
            <a:ext cx="133957"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9CA284-C2EA-231A-4BB0-8F41A2B1FE35}"/>
              </a:ext>
            </a:extLst>
          </p:cNvPr>
          <p:cNvSpPr txBox="1"/>
          <p:nvPr/>
        </p:nvSpPr>
        <p:spPr>
          <a:xfrm>
            <a:off x="507921" y="612137"/>
            <a:ext cx="6598823" cy="830997"/>
          </a:xfrm>
          <a:prstGeom prst="rect">
            <a:avLst/>
          </a:prstGeom>
          <a:noFill/>
        </p:spPr>
        <p:txBody>
          <a:bodyPr wrap="square" rtlCol="0">
            <a:spAutoFit/>
          </a:bodyPr>
          <a:lstStyle/>
          <a:p>
            <a:r>
              <a:rPr lang="en-IN" sz="4800" dirty="0">
                <a:solidFill>
                  <a:schemeClr val="tx1"/>
                </a:solidFill>
                <a:latin typeface="Dubai Medium" panose="020B0603030403030204" pitchFamily="34" charset="-78"/>
                <a:cs typeface="Dubai Medium" panose="020B0603030403030204" pitchFamily="34" charset="-78"/>
              </a:rPr>
              <a:t>Content :</a:t>
            </a:r>
          </a:p>
        </p:txBody>
      </p:sp>
      <p:sp>
        <p:nvSpPr>
          <p:cNvPr id="9" name="TextBox 8">
            <a:extLst>
              <a:ext uri="{FF2B5EF4-FFF2-40B4-BE49-F238E27FC236}">
                <a16:creationId xmlns:a16="http://schemas.microsoft.com/office/drawing/2014/main" id="{94E59286-1ED5-73B0-352F-BB3B76811FC3}"/>
              </a:ext>
            </a:extLst>
          </p:cNvPr>
          <p:cNvSpPr txBox="1"/>
          <p:nvPr/>
        </p:nvSpPr>
        <p:spPr>
          <a:xfrm>
            <a:off x="606933" y="1568649"/>
            <a:ext cx="5500868" cy="3108543"/>
          </a:xfrm>
          <a:prstGeom prst="rect">
            <a:avLst/>
          </a:prstGeom>
          <a:noFill/>
        </p:spPr>
        <p:txBody>
          <a:bodyPr wrap="square" rtlCol="0">
            <a:spAutoFit/>
          </a:bodyPr>
          <a:lstStyle/>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Introduction to Bike rentals </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Problem Statement</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General overview of the dataset</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Data cleaning</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Exploratory Data Analysis</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Web application</a:t>
            </a:r>
          </a:p>
          <a:p>
            <a:pPr marL="342900" indent="-342900">
              <a:buFont typeface="Arial" panose="020B0604020202020204" pitchFamily="34" charset="0"/>
              <a:buChar char="•"/>
            </a:pPr>
            <a:r>
              <a:rPr lang="en-IN" sz="2800" dirty="0">
                <a:solidFill>
                  <a:schemeClr val="bg1"/>
                </a:solidFill>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3099536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8492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173037"/>
            <a:ext cx="56131" cy="43428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29055" y="132212"/>
            <a:ext cx="6598823" cy="584775"/>
          </a:xfrm>
          <a:prstGeom prst="rect">
            <a:avLst/>
          </a:prstGeom>
          <a:noFill/>
        </p:spPr>
        <p:txBody>
          <a:bodyPr wrap="square" rtlCol="0">
            <a:spAutoFit/>
          </a:bodyPr>
          <a:lstStyle/>
          <a:p>
            <a:r>
              <a:rPr lang="en-IN" sz="3200" b="1" dirty="0">
                <a:solidFill>
                  <a:schemeClr val="bg2"/>
                </a:solidFill>
                <a:latin typeface="Calibri" panose="020F0502020204030204" pitchFamily="34" charset="0"/>
                <a:cs typeface="Calibri" panose="020F0502020204030204" pitchFamily="34" charset="0"/>
              </a:rPr>
              <a:t>Conclusion</a:t>
            </a:r>
            <a:endParaRPr lang="en-IN" sz="2800" b="1" dirty="0">
              <a:solidFill>
                <a:schemeClr val="bg2"/>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B14E7F9-9BCE-1F7A-5847-6169BB7B41EC}"/>
              </a:ext>
            </a:extLst>
          </p:cNvPr>
          <p:cNvSpPr txBox="1"/>
          <p:nvPr/>
        </p:nvSpPr>
        <p:spPr>
          <a:xfrm>
            <a:off x="267551" y="1022237"/>
            <a:ext cx="8774851" cy="2862322"/>
          </a:xfrm>
          <a:prstGeom prst="rect">
            <a:avLst/>
          </a:prstGeom>
          <a:noFill/>
        </p:spPr>
        <p:txBody>
          <a:bodyPr wrap="square" rtlCol="0">
            <a:spAutoFit/>
          </a:bodyPr>
          <a:lstStyle/>
          <a:p>
            <a:r>
              <a:rPr lang="en-IN" sz="2000" dirty="0">
                <a:solidFill>
                  <a:schemeClr val="bg1"/>
                </a:solidFill>
                <a:latin typeface="Calibri" panose="020F0502020204030204" pitchFamily="34" charset="0"/>
                <a:cs typeface="Calibri" panose="020F0502020204030204" pitchFamily="34" charset="0"/>
              </a:rPr>
              <a:t>We trained 7 models for our machine learning project to forecast bike rental demand based on weather conditions and other factors. We refined each model through hyperparameter tuning and found that the Gradient Boost model had the lowest RMSE, making it an excellent choice for accuracy-focused businesses. However, the decision tree model may be preferable for businesses that value model interpretability. Overall, our project developed accurate predictive models that can optimize rental operations and improve business outcomes.</a:t>
            </a:r>
          </a:p>
          <a:p>
            <a:br>
              <a:rPr lang="en-IN" sz="2000" dirty="0">
                <a:solidFill>
                  <a:schemeClr val="bg1"/>
                </a:solidFill>
                <a:latin typeface="Calibri" panose="020F0502020204030204" pitchFamily="34" charset="0"/>
                <a:cs typeface="Calibri" panose="020F0502020204030204" pitchFamily="34" charset="0"/>
              </a:rPr>
            </a:br>
            <a:endParaRPr lang="en-IN"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66124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173037"/>
            <a:ext cx="56131" cy="43428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8" name="TextBox 7">
            <a:extLst>
              <a:ext uri="{FF2B5EF4-FFF2-40B4-BE49-F238E27FC236}">
                <a16:creationId xmlns:a16="http://schemas.microsoft.com/office/drawing/2014/main" id="{BC00C827-03B3-898F-B605-5EB4CE5E5D54}"/>
              </a:ext>
            </a:extLst>
          </p:cNvPr>
          <p:cNvSpPr txBox="1"/>
          <p:nvPr/>
        </p:nvSpPr>
        <p:spPr>
          <a:xfrm>
            <a:off x="1272588" y="1863342"/>
            <a:ext cx="6598823" cy="1569660"/>
          </a:xfrm>
          <a:prstGeom prst="rect">
            <a:avLst/>
          </a:prstGeom>
          <a:noFill/>
        </p:spPr>
        <p:txBody>
          <a:bodyPr wrap="square" rtlCol="0">
            <a:spAutoFit/>
          </a:bodyPr>
          <a:lstStyle/>
          <a:p>
            <a:pPr algn="ctr"/>
            <a:r>
              <a:rPr lang="en-IN" sz="9600" b="1" dirty="0">
                <a:solidFill>
                  <a:schemeClr val="tx1"/>
                </a:solidFill>
                <a:latin typeface="Calibri" panose="020F0502020204030204" pitchFamily="34" charset="0"/>
                <a:cs typeface="Calibri" panose="020F0502020204030204" pitchFamily="34" charset="0"/>
              </a:rPr>
              <a:t>Q &amp; A</a:t>
            </a:r>
            <a:endParaRPr lang="en-IN" sz="88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8734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8" name="Picture 7">
            <a:extLst>
              <a:ext uri="{FF2B5EF4-FFF2-40B4-BE49-F238E27FC236}">
                <a16:creationId xmlns:a16="http://schemas.microsoft.com/office/drawing/2014/main" id="{90728A2B-E21E-B954-F3A2-59C7C3CEF9B4}"/>
              </a:ext>
            </a:extLst>
          </p:cNvPr>
          <p:cNvPicPr>
            <a:picLocks noChangeAspect="1"/>
          </p:cNvPicPr>
          <p:nvPr/>
        </p:nvPicPr>
        <p:blipFill rotWithShape="1">
          <a:blip r:embed="rId3"/>
          <a:srcRect t="18128"/>
          <a:stretch/>
        </p:blipFill>
        <p:spPr>
          <a:xfrm>
            <a:off x="-128185" y="0"/>
            <a:ext cx="9343745" cy="5102453"/>
          </a:xfrm>
          <a:prstGeom prst="rect">
            <a:avLst/>
          </a:prstGeom>
        </p:spPr>
      </p:pic>
      <p:sp>
        <p:nvSpPr>
          <p:cNvPr id="2" name="Rectangle 1">
            <a:extLst>
              <a:ext uri="{FF2B5EF4-FFF2-40B4-BE49-F238E27FC236}">
                <a16:creationId xmlns:a16="http://schemas.microsoft.com/office/drawing/2014/main" id="{43E6F86C-1C2E-D615-8425-B16D0AB05A8A}"/>
              </a:ext>
            </a:extLst>
          </p:cNvPr>
          <p:cNvSpPr/>
          <p:nvPr/>
        </p:nvSpPr>
        <p:spPr>
          <a:xfrm>
            <a:off x="-128184" y="287363"/>
            <a:ext cx="3674466"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9CA284-C2EA-231A-4BB0-8F41A2B1FE35}"/>
              </a:ext>
            </a:extLst>
          </p:cNvPr>
          <p:cNvSpPr txBox="1"/>
          <p:nvPr/>
        </p:nvSpPr>
        <p:spPr>
          <a:xfrm>
            <a:off x="73858" y="319167"/>
            <a:ext cx="6598823" cy="769441"/>
          </a:xfrm>
          <a:prstGeom prst="rect">
            <a:avLst/>
          </a:prstGeom>
          <a:noFill/>
        </p:spPr>
        <p:txBody>
          <a:bodyPr wrap="square" rtlCol="0">
            <a:spAutoFit/>
          </a:bodyPr>
          <a:lstStyle/>
          <a:p>
            <a:r>
              <a:rPr lang="en-IN" sz="4400" dirty="0">
                <a:solidFill>
                  <a:schemeClr val="bg2"/>
                </a:solidFill>
                <a:latin typeface="Dubai Medium" panose="020B0603030403030204" pitchFamily="34" charset="-78"/>
                <a:cs typeface="Dubai Medium" panose="020B0603030403030204" pitchFamily="34" charset="-78"/>
              </a:rPr>
              <a:t>Introduction</a:t>
            </a:r>
          </a:p>
        </p:txBody>
      </p:sp>
      <p:sp>
        <p:nvSpPr>
          <p:cNvPr id="11" name="Rectangle 10">
            <a:extLst>
              <a:ext uri="{FF2B5EF4-FFF2-40B4-BE49-F238E27FC236}">
                <a16:creationId xmlns:a16="http://schemas.microsoft.com/office/drawing/2014/main" id="{457BF03C-1FC1-0062-A9F4-5A86C7DE3987}"/>
              </a:ext>
            </a:extLst>
          </p:cNvPr>
          <p:cNvSpPr/>
          <p:nvPr/>
        </p:nvSpPr>
        <p:spPr>
          <a:xfrm>
            <a:off x="-128184" y="1240972"/>
            <a:ext cx="9343745" cy="3962400"/>
          </a:xfrm>
          <a:prstGeom prst="rect">
            <a:avLst/>
          </a:prstGeom>
          <a:gradFill>
            <a:gsLst>
              <a:gs pos="0">
                <a:schemeClr val="accent1">
                  <a:lumMod val="4000"/>
                  <a:lumOff val="96000"/>
                  <a:alpha val="0"/>
                </a:schemeClr>
              </a:gs>
              <a:gs pos="74000">
                <a:schemeClr val="tx1">
                  <a:alpha val="85000"/>
                </a:schemeClr>
              </a:gs>
              <a:gs pos="83000">
                <a:schemeClr val="tx1">
                  <a:alpha val="85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51D55A2-7D66-2346-1AB3-A460235A7581}"/>
              </a:ext>
            </a:extLst>
          </p:cNvPr>
          <p:cNvSpPr txBox="1"/>
          <p:nvPr/>
        </p:nvSpPr>
        <p:spPr>
          <a:xfrm>
            <a:off x="90898" y="3507244"/>
            <a:ext cx="7939173" cy="1557799"/>
          </a:xfrm>
          <a:prstGeom prst="rect">
            <a:avLst/>
          </a:prstGeom>
          <a:noFill/>
        </p:spPr>
        <p:txBody>
          <a:bodyPr wrap="square">
            <a:spAutoFit/>
          </a:bodyPr>
          <a:lstStyle/>
          <a:p>
            <a:pPr>
              <a:lnSpc>
                <a:spcPct val="115000"/>
              </a:lnSpc>
            </a:pPr>
            <a:r>
              <a:rPr lang="en-IN" dirty="0">
                <a:solidFill>
                  <a:schemeClr val="bg2"/>
                </a:solidFill>
                <a:effectLst/>
                <a:latin typeface="+mn-lt"/>
                <a:ea typeface="Arial" panose="020B0604020202020204" pitchFamily="34" charset="0"/>
              </a:rPr>
              <a:t>Bike rentals have experienced a surge in popularity in recent years, with people using the service more frequently due to its relatively affordable rates and convenience of </a:t>
            </a:r>
            <a:r>
              <a:rPr lang="en-IN" dirty="0" err="1">
                <a:solidFill>
                  <a:schemeClr val="bg2"/>
                </a:solidFill>
                <a:effectLst/>
                <a:latin typeface="+mn-lt"/>
                <a:ea typeface="Arial" panose="020B0604020202020204" pitchFamily="34" charset="0"/>
              </a:rPr>
              <a:t>pick:up</a:t>
            </a:r>
            <a:r>
              <a:rPr lang="en-IN" dirty="0">
                <a:solidFill>
                  <a:schemeClr val="bg2"/>
                </a:solidFill>
                <a:effectLst/>
                <a:latin typeface="+mn-lt"/>
                <a:ea typeface="Arial" panose="020B0604020202020204" pitchFamily="34" charset="0"/>
              </a:rPr>
              <a:t> and </a:t>
            </a:r>
            <a:r>
              <a:rPr lang="en-IN" dirty="0" err="1">
                <a:solidFill>
                  <a:schemeClr val="bg2"/>
                </a:solidFill>
                <a:effectLst/>
                <a:latin typeface="+mn-lt"/>
                <a:ea typeface="Arial" panose="020B0604020202020204" pitchFamily="34" charset="0"/>
              </a:rPr>
              <a:t>drop:off</a:t>
            </a:r>
            <a:r>
              <a:rPr lang="en-IN" dirty="0">
                <a:solidFill>
                  <a:schemeClr val="bg2"/>
                </a:solidFill>
                <a:effectLst/>
                <a:latin typeface="+mn-lt"/>
                <a:ea typeface="Arial" panose="020B0604020202020204" pitchFamily="34" charset="0"/>
              </a:rPr>
              <a:t> at their own discretion. Ensuring the availability and accessibility of rental bikes to the public at the appropriate times reduces waiting time and ultimately provides a steady supply of bikes to the city. The objective of this project is to develop a machine learning model capable of forecasting the demand for rental bikes in Seoul.</a:t>
            </a:r>
            <a:endParaRPr lang="en-IN" sz="1200" dirty="0">
              <a:solidFill>
                <a:schemeClr val="bg2"/>
              </a:solidFill>
              <a:effectLst/>
              <a:latin typeface="+mn-lt"/>
              <a:ea typeface="Arial" panose="020B0604020202020204" pitchFamily="34" charset="0"/>
            </a:endParaRPr>
          </a:p>
        </p:txBody>
      </p:sp>
    </p:spTree>
    <p:extLst>
      <p:ext uri="{BB962C8B-B14F-4D97-AF65-F5344CB8AC3E}">
        <p14:creationId xmlns:p14="http://schemas.microsoft.com/office/powerpoint/2010/main" val="3048580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8" name="Picture 7">
            <a:extLst>
              <a:ext uri="{FF2B5EF4-FFF2-40B4-BE49-F238E27FC236}">
                <a16:creationId xmlns:a16="http://schemas.microsoft.com/office/drawing/2014/main" id="{90728A2B-E21E-B954-F3A2-59C7C3CEF9B4}"/>
              </a:ext>
            </a:extLst>
          </p:cNvPr>
          <p:cNvPicPr>
            <a:picLocks noChangeAspect="1"/>
          </p:cNvPicPr>
          <p:nvPr/>
        </p:nvPicPr>
        <p:blipFill rotWithShape="1">
          <a:blip r:embed="rId3"/>
          <a:srcRect t="18128"/>
          <a:stretch/>
        </p:blipFill>
        <p:spPr>
          <a:xfrm>
            <a:off x="-128185" y="0"/>
            <a:ext cx="9343745" cy="5102453"/>
          </a:xfrm>
          <a:prstGeom prst="rect">
            <a:avLst/>
          </a:prstGeom>
        </p:spPr>
      </p:pic>
      <p:sp>
        <p:nvSpPr>
          <p:cNvPr id="2" name="Rectangle 1">
            <a:extLst>
              <a:ext uri="{FF2B5EF4-FFF2-40B4-BE49-F238E27FC236}">
                <a16:creationId xmlns:a16="http://schemas.microsoft.com/office/drawing/2014/main" id="{43E6F86C-1C2E-D615-8425-B16D0AB05A8A}"/>
              </a:ext>
            </a:extLst>
          </p:cNvPr>
          <p:cNvSpPr/>
          <p:nvPr/>
        </p:nvSpPr>
        <p:spPr>
          <a:xfrm>
            <a:off x="-128185" y="287363"/>
            <a:ext cx="5188621"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9CA284-C2EA-231A-4BB0-8F41A2B1FE35}"/>
              </a:ext>
            </a:extLst>
          </p:cNvPr>
          <p:cNvSpPr txBox="1"/>
          <p:nvPr/>
        </p:nvSpPr>
        <p:spPr>
          <a:xfrm>
            <a:off x="73858" y="319167"/>
            <a:ext cx="6598823" cy="769441"/>
          </a:xfrm>
          <a:prstGeom prst="rect">
            <a:avLst/>
          </a:prstGeom>
          <a:noFill/>
        </p:spPr>
        <p:txBody>
          <a:bodyPr wrap="square" rtlCol="0">
            <a:spAutoFit/>
          </a:bodyPr>
          <a:lstStyle/>
          <a:p>
            <a:r>
              <a:rPr lang="en-IN" sz="4400" dirty="0">
                <a:solidFill>
                  <a:schemeClr val="bg2"/>
                </a:solidFill>
                <a:latin typeface="Dubai Medium" panose="020B0603030403030204" pitchFamily="34" charset="-78"/>
                <a:cs typeface="Dubai Medium" panose="020B0603030403030204" pitchFamily="34" charset="-78"/>
              </a:rPr>
              <a:t>Problem Statement</a:t>
            </a:r>
          </a:p>
        </p:txBody>
      </p:sp>
      <p:sp>
        <p:nvSpPr>
          <p:cNvPr id="11" name="Rectangle 10">
            <a:extLst>
              <a:ext uri="{FF2B5EF4-FFF2-40B4-BE49-F238E27FC236}">
                <a16:creationId xmlns:a16="http://schemas.microsoft.com/office/drawing/2014/main" id="{457BF03C-1FC1-0062-A9F4-5A86C7DE3987}"/>
              </a:ext>
            </a:extLst>
          </p:cNvPr>
          <p:cNvSpPr/>
          <p:nvPr/>
        </p:nvSpPr>
        <p:spPr>
          <a:xfrm>
            <a:off x="-128184" y="1240972"/>
            <a:ext cx="9343745" cy="3962400"/>
          </a:xfrm>
          <a:prstGeom prst="rect">
            <a:avLst/>
          </a:prstGeom>
          <a:gradFill>
            <a:gsLst>
              <a:gs pos="0">
                <a:schemeClr val="accent1">
                  <a:lumMod val="4000"/>
                  <a:lumOff val="96000"/>
                  <a:alpha val="0"/>
                </a:schemeClr>
              </a:gs>
              <a:gs pos="74000">
                <a:schemeClr val="tx1">
                  <a:alpha val="85000"/>
                </a:schemeClr>
              </a:gs>
              <a:gs pos="83000">
                <a:schemeClr val="tx1">
                  <a:alpha val="85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51D55A2-7D66-2346-1AB3-A460235A7581}"/>
              </a:ext>
            </a:extLst>
          </p:cNvPr>
          <p:cNvSpPr txBox="1"/>
          <p:nvPr/>
        </p:nvSpPr>
        <p:spPr>
          <a:xfrm>
            <a:off x="90899" y="3507244"/>
            <a:ext cx="7661624" cy="1310039"/>
          </a:xfrm>
          <a:prstGeom prst="rect">
            <a:avLst/>
          </a:prstGeom>
          <a:noFill/>
        </p:spPr>
        <p:txBody>
          <a:bodyPr wrap="square">
            <a:spAutoFit/>
          </a:bodyPr>
          <a:lstStyle/>
          <a:p>
            <a:pPr>
              <a:lnSpc>
                <a:spcPct val="115000"/>
              </a:lnSpc>
            </a:pPr>
            <a:r>
              <a:rPr lang="en-IN" dirty="0">
                <a:solidFill>
                  <a:schemeClr val="bg2"/>
                </a:solidFill>
                <a:effectLst/>
                <a:latin typeface="+mn-lt"/>
                <a:ea typeface="Arial" panose="020B0604020202020204" pitchFamily="34" charset="0"/>
              </a:rPr>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lang="en-IN" sz="1200" dirty="0">
              <a:solidFill>
                <a:schemeClr val="bg2"/>
              </a:solidFill>
              <a:effectLst/>
              <a:latin typeface="+mn-lt"/>
              <a:ea typeface="Arial" panose="020B0604020202020204" pitchFamily="34" charset="0"/>
            </a:endParaRPr>
          </a:p>
        </p:txBody>
      </p:sp>
    </p:spTree>
    <p:extLst>
      <p:ext uri="{BB962C8B-B14F-4D97-AF65-F5344CB8AC3E}">
        <p14:creationId xmlns:p14="http://schemas.microsoft.com/office/powerpoint/2010/main" val="4005054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0" y="0"/>
            <a:ext cx="9144000"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147C342-43EA-4D4E-0C68-C38A0422932E}"/>
              </a:ext>
            </a:extLst>
          </p:cNvPr>
          <p:cNvSpPr/>
          <p:nvPr/>
        </p:nvSpPr>
        <p:spPr>
          <a:xfrm>
            <a:off x="482955" y="947737"/>
            <a:ext cx="70346" cy="2168525"/>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6" name="TextBox 5">
            <a:extLst>
              <a:ext uri="{FF2B5EF4-FFF2-40B4-BE49-F238E27FC236}">
                <a16:creationId xmlns:a16="http://schemas.microsoft.com/office/drawing/2014/main" id="{7B9CA284-C2EA-231A-4BB0-8F41A2B1FE35}"/>
              </a:ext>
            </a:extLst>
          </p:cNvPr>
          <p:cNvSpPr txBox="1"/>
          <p:nvPr/>
        </p:nvSpPr>
        <p:spPr>
          <a:xfrm>
            <a:off x="1013412" y="1062503"/>
            <a:ext cx="6598823" cy="1938992"/>
          </a:xfrm>
          <a:prstGeom prst="rect">
            <a:avLst/>
          </a:prstGeom>
          <a:noFill/>
        </p:spPr>
        <p:txBody>
          <a:bodyPr wrap="square" rtlCol="0">
            <a:spAutoFit/>
          </a:bodyPr>
          <a:lstStyle/>
          <a:p>
            <a:r>
              <a:rPr lang="en-IN" sz="6000" dirty="0">
                <a:solidFill>
                  <a:schemeClr val="bg2"/>
                </a:solidFill>
                <a:latin typeface="Calibri" panose="020F0502020204030204" pitchFamily="34" charset="0"/>
                <a:cs typeface="Calibri" panose="020F0502020204030204" pitchFamily="34" charset="0"/>
              </a:rPr>
              <a:t>How our dataset Look like ?</a:t>
            </a:r>
          </a:p>
        </p:txBody>
      </p:sp>
    </p:spTree>
    <p:extLst>
      <p:ext uri="{BB962C8B-B14F-4D97-AF65-F5344CB8AC3E}">
        <p14:creationId xmlns:p14="http://schemas.microsoft.com/office/powerpoint/2010/main" val="14464197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24818" y="570000"/>
            <a:ext cx="158776"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4E59286-1ED5-73B0-352F-BB3B76811FC3}"/>
              </a:ext>
            </a:extLst>
          </p:cNvPr>
          <p:cNvSpPr txBox="1"/>
          <p:nvPr/>
        </p:nvSpPr>
        <p:spPr>
          <a:xfrm>
            <a:off x="1821566" y="1686230"/>
            <a:ext cx="5500868" cy="769441"/>
          </a:xfrm>
          <a:prstGeom prst="rect">
            <a:avLst/>
          </a:prstGeom>
          <a:noFill/>
        </p:spPr>
        <p:txBody>
          <a:bodyPr wrap="square" rtlCol="0">
            <a:spAutoFit/>
          </a:bodyPr>
          <a:lstStyle/>
          <a:p>
            <a:pPr algn="ctr"/>
            <a:r>
              <a:rPr lang="en-IN" sz="4400" dirty="0">
                <a:solidFill>
                  <a:schemeClr val="bg1"/>
                </a:solidFill>
                <a:latin typeface="Calibri" panose="020F0502020204030204" pitchFamily="34" charset="0"/>
                <a:cs typeface="Calibri" panose="020F0502020204030204" pitchFamily="34" charset="0"/>
              </a:rPr>
              <a:t>14 Columns</a:t>
            </a:r>
          </a:p>
        </p:txBody>
      </p:sp>
      <p:sp>
        <p:nvSpPr>
          <p:cNvPr id="8" name="Rectangle 7">
            <a:extLst>
              <a:ext uri="{FF2B5EF4-FFF2-40B4-BE49-F238E27FC236}">
                <a16:creationId xmlns:a16="http://schemas.microsoft.com/office/drawing/2014/main" id="{00943A1F-E260-A593-4896-909B06595B7E}"/>
              </a:ext>
            </a:extLst>
          </p:cNvPr>
          <p:cNvSpPr/>
          <p:nvPr/>
        </p:nvSpPr>
        <p:spPr>
          <a:xfrm>
            <a:off x="-24818" y="73838"/>
            <a:ext cx="8031781"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78BBF48-D364-A165-998D-88D92754C4A3}"/>
              </a:ext>
            </a:extLst>
          </p:cNvPr>
          <p:cNvSpPr txBox="1"/>
          <p:nvPr/>
        </p:nvSpPr>
        <p:spPr>
          <a:xfrm>
            <a:off x="66978" y="127843"/>
            <a:ext cx="7487832" cy="707886"/>
          </a:xfrm>
          <a:prstGeom prst="rect">
            <a:avLst/>
          </a:prstGeom>
          <a:noFill/>
        </p:spPr>
        <p:txBody>
          <a:bodyPr wrap="square" rtlCol="0">
            <a:spAutoFit/>
          </a:bodyPr>
          <a:lstStyle/>
          <a:p>
            <a:r>
              <a:rPr lang="en-US" sz="4000" dirty="0">
                <a:solidFill>
                  <a:schemeClr val="bg2"/>
                </a:solidFill>
                <a:latin typeface="Dubai Medium" panose="020B0603030403030204" pitchFamily="34" charset="-78"/>
                <a:cs typeface="Dubai Medium" panose="020B0603030403030204" pitchFamily="34" charset="-78"/>
              </a:rPr>
              <a:t>General overview of the dataset</a:t>
            </a:r>
          </a:p>
        </p:txBody>
      </p:sp>
      <p:sp>
        <p:nvSpPr>
          <p:cNvPr id="11" name="TextBox 10">
            <a:extLst>
              <a:ext uri="{FF2B5EF4-FFF2-40B4-BE49-F238E27FC236}">
                <a16:creationId xmlns:a16="http://schemas.microsoft.com/office/drawing/2014/main" id="{ED332E3B-31C1-9427-E32B-D673ED0E0249}"/>
              </a:ext>
            </a:extLst>
          </p:cNvPr>
          <p:cNvSpPr txBox="1"/>
          <p:nvPr/>
        </p:nvSpPr>
        <p:spPr>
          <a:xfrm>
            <a:off x="1821566" y="2600630"/>
            <a:ext cx="5500868" cy="1446550"/>
          </a:xfrm>
          <a:prstGeom prst="rect">
            <a:avLst/>
          </a:prstGeom>
          <a:noFill/>
        </p:spPr>
        <p:txBody>
          <a:bodyPr wrap="square" rtlCol="0">
            <a:spAutoFit/>
          </a:bodyPr>
          <a:lstStyle/>
          <a:p>
            <a:pPr algn="ctr"/>
            <a:r>
              <a:rPr lang="en-IN" sz="4400" dirty="0">
                <a:solidFill>
                  <a:schemeClr val="bg1"/>
                </a:solidFill>
                <a:latin typeface="Calibri" panose="020F0502020204030204" pitchFamily="34" charset="0"/>
                <a:cs typeface="Calibri" panose="020F0502020204030204" pitchFamily="34" charset="0"/>
              </a:rPr>
              <a:t>&amp;</a:t>
            </a:r>
          </a:p>
          <a:p>
            <a:pPr algn="ctr"/>
            <a:r>
              <a:rPr lang="en-IN" sz="4400" dirty="0">
                <a:solidFill>
                  <a:schemeClr val="bg1"/>
                </a:solidFill>
                <a:latin typeface="Calibri" panose="020F0502020204030204" pitchFamily="34" charset="0"/>
                <a:cs typeface="Calibri" panose="020F0502020204030204" pitchFamily="34" charset="0"/>
              </a:rPr>
              <a:t>8760 Rows</a:t>
            </a:r>
          </a:p>
        </p:txBody>
      </p:sp>
    </p:spTree>
    <p:extLst>
      <p:ext uri="{BB962C8B-B14F-4D97-AF65-F5344CB8AC3E}">
        <p14:creationId xmlns:p14="http://schemas.microsoft.com/office/powerpoint/2010/main" val="3933620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24818" y="570000"/>
            <a:ext cx="158776"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943A1F-E260-A593-4896-909B06595B7E}"/>
              </a:ext>
            </a:extLst>
          </p:cNvPr>
          <p:cNvSpPr/>
          <p:nvPr/>
        </p:nvSpPr>
        <p:spPr>
          <a:xfrm>
            <a:off x="-24818" y="73838"/>
            <a:ext cx="8031781"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78BBF48-D364-A165-998D-88D92754C4A3}"/>
              </a:ext>
            </a:extLst>
          </p:cNvPr>
          <p:cNvSpPr txBox="1"/>
          <p:nvPr/>
        </p:nvSpPr>
        <p:spPr>
          <a:xfrm>
            <a:off x="54570" y="238058"/>
            <a:ext cx="4883190" cy="523220"/>
          </a:xfrm>
          <a:prstGeom prst="rect">
            <a:avLst/>
          </a:prstGeom>
          <a:noFill/>
        </p:spPr>
        <p:txBody>
          <a:bodyPr wrap="square" rtlCol="0">
            <a:spAutoFit/>
          </a:bodyPr>
          <a:lstStyle/>
          <a:p>
            <a:r>
              <a:rPr lang="en-US" sz="2800" dirty="0">
                <a:solidFill>
                  <a:schemeClr val="bg2"/>
                </a:solidFill>
                <a:latin typeface="Dubai Medium" panose="020B0603030403030204" pitchFamily="34" charset="-78"/>
                <a:cs typeface="Dubai Medium" panose="020B0603030403030204" pitchFamily="34" charset="-78"/>
              </a:rPr>
              <a:t>General overview of the dataset</a:t>
            </a:r>
          </a:p>
        </p:txBody>
      </p:sp>
      <p:sp>
        <p:nvSpPr>
          <p:cNvPr id="12" name="TextBox 11">
            <a:extLst>
              <a:ext uri="{FF2B5EF4-FFF2-40B4-BE49-F238E27FC236}">
                <a16:creationId xmlns:a16="http://schemas.microsoft.com/office/drawing/2014/main" id="{421EAEC1-3F7C-94AF-9366-FA958D8CCE23}"/>
              </a:ext>
            </a:extLst>
          </p:cNvPr>
          <p:cNvSpPr txBox="1"/>
          <p:nvPr/>
        </p:nvSpPr>
        <p:spPr>
          <a:xfrm>
            <a:off x="324488" y="1007227"/>
            <a:ext cx="8495024" cy="3862596"/>
          </a:xfrm>
          <a:prstGeom prst="rect">
            <a:avLst/>
          </a:prstGeom>
          <a:noFill/>
        </p:spPr>
        <p:txBody>
          <a:bodyPr wrap="square" rtlCol="0">
            <a:spAutoFit/>
          </a:bodyPr>
          <a:lstStyle/>
          <a:p>
            <a:pPr marL="457200" lvl="3" indent="-457200">
              <a:spcAft>
                <a:spcPts val="600"/>
              </a:spcAft>
              <a:buFont typeface="+mj-lt"/>
              <a:buAutoNum type="arabicPeriod"/>
            </a:pPr>
            <a:r>
              <a:rPr lang="en-IN" sz="2000" dirty="0"/>
              <a:t>Date 			: </a:t>
            </a:r>
            <a:r>
              <a:rPr lang="en-IN" sz="2000" dirty="0" err="1"/>
              <a:t>year:month:day</a:t>
            </a:r>
            <a:r>
              <a:rPr lang="en-IN" sz="2000" dirty="0"/>
              <a:t> </a:t>
            </a:r>
          </a:p>
          <a:p>
            <a:pPr marL="457200" lvl="3" indent="-457200">
              <a:spcAft>
                <a:spcPts val="600"/>
              </a:spcAft>
              <a:buFont typeface="+mj-lt"/>
              <a:buAutoNum type="arabicPeriod"/>
            </a:pPr>
            <a:r>
              <a:rPr lang="en-IN" sz="2000" dirty="0"/>
              <a:t>Rented Bike count 		: Count of bikes rented at each hour </a:t>
            </a:r>
          </a:p>
          <a:p>
            <a:pPr marL="457200" lvl="3" indent="-457200">
              <a:spcAft>
                <a:spcPts val="600"/>
              </a:spcAft>
              <a:buFont typeface="+mj-lt"/>
              <a:buAutoNum type="arabicPeriod"/>
            </a:pPr>
            <a:r>
              <a:rPr lang="en-IN" sz="2000" dirty="0"/>
              <a:t>Hour 			: Hour of the day </a:t>
            </a:r>
          </a:p>
          <a:p>
            <a:pPr marL="457200" lvl="3" indent="-457200">
              <a:spcAft>
                <a:spcPts val="600"/>
              </a:spcAft>
              <a:buFont typeface="+mj-lt"/>
              <a:buAutoNum type="arabicPeriod"/>
            </a:pPr>
            <a:r>
              <a:rPr lang="en-IN" sz="2000" dirty="0"/>
              <a:t>Temperature		: Temperature in Celsius </a:t>
            </a:r>
          </a:p>
          <a:p>
            <a:pPr marL="457200" lvl="3" indent="-457200">
              <a:spcAft>
                <a:spcPts val="600"/>
              </a:spcAft>
              <a:buFont typeface="+mj-lt"/>
              <a:buAutoNum type="arabicPeriod"/>
            </a:pPr>
            <a:r>
              <a:rPr lang="en-IN" sz="2000" dirty="0"/>
              <a:t>Humidity 			: % </a:t>
            </a:r>
          </a:p>
          <a:p>
            <a:pPr marL="457200" lvl="3" indent="-457200">
              <a:spcAft>
                <a:spcPts val="600"/>
              </a:spcAft>
              <a:buFont typeface="+mj-lt"/>
              <a:buAutoNum type="arabicPeriod"/>
            </a:pPr>
            <a:r>
              <a:rPr lang="en-IN" sz="2000" dirty="0"/>
              <a:t>Wind Speed 		: m/s </a:t>
            </a:r>
          </a:p>
          <a:p>
            <a:pPr marL="457200" lvl="3" indent="-457200">
              <a:spcAft>
                <a:spcPts val="600"/>
              </a:spcAft>
              <a:buFont typeface="+mj-lt"/>
              <a:buAutoNum type="arabicPeriod"/>
            </a:pPr>
            <a:r>
              <a:rPr lang="en-IN" sz="2000" dirty="0"/>
              <a:t>Visibility 			: 10m </a:t>
            </a:r>
          </a:p>
          <a:p>
            <a:pPr marL="457200" lvl="3" indent="-457200">
              <a:spcAft>
                <a:spcPts val="600"/>
              </a:spcAft>
              <a:buFont typeface="+mj-lt"/>
              <a:buAutoNum type="arabicPeriod"/>
            </a:pPr>
            <a:r>
              <a:rPr lang="en-IN" sz="2000" dirty="0"/>
              <a:t>Dew point temperature 	: Celsius </a:t>
            </a:r>
          </a:p>
          <a:p>
            <a:pPr marL="457200" lvl="3" indent="-457200">
              <a:spcAft>
                <a:spcPts val="600"/>
              </a:spcAft>
              <a:buFont typeface="+mj-lt"/>
              <a:buAutoNum type="arabicPeriod"/>
            </a:pPr>
            <a:r>
              <a:rPr lang="en-IN" sz="2000" dirty="0"/>
              <a:t>Solar radiation 		: MJ/m2 </a:t>
            </a:r>
          </a:p>
          <a:p>
            <a:pPr marL="457200" lvl="3" indent="-457200">
              <a:spcAft>
                <a:spcPts val="600"/>
              </a:spcAft>
              <a:buFont typeface="+mj-lt"/>
              <a:buAutoNum type="arabicPeriod"/>
            </a:pPr>
            <a:r>
              <a:rPr lang="en-IN" sz="2000" dirty="0"/>
              <a:t>Rainfall 			: mm</a:t>
            </a:r>
          </a:p>
        </p:txBody>
      </p:sp>
      <p:sp>
        <p:nvSpPr>
          <p:cNvPr id="14" name="Rectangle 13">
            <a:extLst>
              <a:ext uri="{FF2B5EF4-FFF2-40B4-BE49-F238E27FC236}">
                <a16:creationId xmlns:a16="http://schemas.microsoft.com/office/drawing/2014/main" id="{A2827982-C48B-B9A0-750D-BF2E7AFA5DF8}"/>
              </a:ext>
            </a:extLst>
          </p:cNvPr>
          <p:cNvSpPr/>
          <p:nvPr/>
        </p:nvSpPr>
        <p:spPr>
          <a:xfrm>
            <a:off x="5111750" y="135392"/>
            <a:ext cx="2831813" cy="62588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180C61F-A8F1-C43C-B370-1CEEF0232180}"/>
              </a:ext>
            </a:extLst>
          </p:cNvPr>
          <p:cNvSpPr txBox="1"/>
          <p:nvPr/>
        </p:nvSpPr>
        <p:spPr>
          <a:xfrm>
            <a:off x="5436231" y="202746"/>
            <a:ext cx="2299252" cy="523220"/>
          </a:xfrm>
          <a:prstGeom prst="rect">
            <a:avLst/>
          </a:prstGeom>
          <a:noFill/>
        </p:spPr>
        <p:txBody>
          <a:bodyPr wrap="square" rtlCol="0">
            <a:spAutoFit/>
          </a:bodyPr>
          <a:lstStyle/>
          <a:p>
            <a:pPr algn="ctr"/>
            <a:r>
              <a:rPr lang="en-IN" sz="2800" b="1" dirty="0">
                <a:solidFill>
                  <a:schemeClr val="bg1"/>
                </a:solidFill>
                <a:latin typeface="Calibri" panose="020F0502020204030204" pitchFamily="34" charset="0"/>
                <a:cs typeface="Calibri" panose="020F0502020204030204" pitchFamily="34" charset="0"/>
              </a:rPr>
              <a:t>14 Columns</a:t>
            </a:r>
          </a:p>
        </p:txBody>
      </p:sp>
    </p:spTree>
    <p:extLst>
      <p:ext uri="{BB962C8B-B14F-4D97-AF65-F5344CB8AC3E}">
        <p14:creationId xmlns:p14="http://schemas.microsoft.com/office/powerpoint/2010/main" val="4014093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fade">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fade">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fade">
                                      <p:cBhvr>
                                        <p:cTn id="42" dur="500"/>
                                        <p:tgtEl>
                                          <p:spTgt spid="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Effect transition="in" filter="fade">
                                      <p:cBhvr>
                                        <p:cTn id="47" dur="500"/>
                                        <p:tgtEl>
                                          <p:spTgt spid="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Effect transition="in" filter="fade">
                                      <p:cBhvr>
                                        <p:cTn id="5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43E6F86C-1C2E-D615-8425-B16D0AB05A8A}"/>
              </a:ext>
            </a:extLst>
          </p:cNvPr>
          <p:cNvSpPr/>
          <p:nvPr/>
        </p:nvSpPr>
        <p:spPr>
          <a:xfrm>
            <a:off x="-24818" y="570000"/>
            <a:ext cx="158776" cy="4064000"/>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lmaBetter | LinkedIn">
            <a:extLst>
              <a:ext uri="{FF2B5EF4-FFF2-40B4-BE49-F238E27FC236}">
                <a16:creationId xmlns:a16="http://schemas.microsoft.com/office/drawing/2014/main" id="{CC0B81EF-C103-B04A-652B-750039771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 r="1750"/>
          <a:stretch/>
        </p:blipFill>
        <p:spPr bwMode="auto">
          <a:xfrm>
            <a:off x="8603677" y="65113"/>
            <a:ext cx="347206" cy="3597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943A1F-E260-A593-4896-909B06595B7E}"/>
              </a:ext>
            </a:extLst>
          </p:cNvPr>
          <p:cNvSpPr/>
          <p:nvPr/>
        </p:nvSpPr>
        <p:spPr>
          <a:xfrm>
            <a:off x="-24818" y="73838"/>
            <a:ext cx="8031781" cy="754258"/>
          </a:xfrm>
          <a:prstGeom prst="rect">
            <a:avLst/>
          </a:prstGeom>
          <a:solidFill>
            <a:srgbClr val="CC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78BBF48-D364-A165-998D-88D92754C4A3}"/>
              </a:ext>
            </a:extLst>
          </p:cNvPr>
          <p:cNvSpPr txBox="1"/>
          <p:nvPr/>
        </p:nvSpPr>
        <p:spPr>
          <a:xfrm>
            <a:off x="54570" y="238058"/>
            <a:ext cx="4883190" cy="523220"/>
          </a:xfrm>
          <a:prstGeom prst="rect">
            <a:avLst/>
          </a:prstGeom>
          <a:noFill/>
        </p:spPr>
        <p:txBody>
          <a:bodyPr wrap="square" rtlCol="0">
            <a:spAutoFit/>
          </a:bodyPr>
          <a:lstStyle/>
          <a:p>
            <a:r>
              <a:rPr lang="en-US" sz="2800" dirty="0">
                <a:solidFill>
                  <a:schemeClr val="bg2"/>
                </a:solidFill>
                <a:latin typeface="Dubai Medium" panose="020B0603030403030204" pitchFamily="34" charset="-78"/>
                <a:cs typeface="Dubai Medium" panose="020B0603030403030204" pitchFamily="34" charset="-78"/>
              </a:rPr>
              <a:t>General overview of the dataset</a:t>
            </a:r>
          </a:p>
        </p:txBody>
      </p:sp>
      <p:sp>
        <p:nvSpPr>
          <p:cNvPr id="12" name="TextBox 11">
            <a:extLst>
              <a:ext uri="{FF2B5EF4-FFF2-40B4-BE49-F238E27FC236}">
                <a16:creationId xmlns:a16="http://schemas.microsoft.com/office/drawing/2014/main" id="{421EAEC1-3F7C-94AF-9366-FA958D8CCE23}"/>
              </a:ext>
            </a:extLst>
          </p:cNvPr>
          <p:cNvSpPr txBox="1"/>
          <p:nvPr/>
        </p:nvSpPr>
        <p:spPr>
          <a:xfrm>
            <a:off x="324488" y="1058026"/>
            <a:ext cx="8495024" cy="1862048"/>
          </a:xfrm>
          <a:prstGeom prst="rect">
            <a:avLst/>
          </a:prstGeom>
          <a:noFill/>
        </p:spPr>
        <p:txBody>
          <a:bodyPr wrap="square" rtlCol="0">
            <a:spAutoFit/>
          </a:bodyPr>
          <a:lstStyle/>
          <a:p>
            <a:pPr marL="457200" lvl="3" indent="-457200">
              <a:spcAft>
                <a:spcPts val="600"/>
              </a:spcAft>
              <a:buFont typeface="+mj-lt"/>
              <a:buAutoNum type="arabicPeriod" startAt="11"/>
            </a:pPr>
            <a:r>
              <a:rPr lang="en-IN" sz="2000" dirty="0"/>
              <a:t>Snowfall 			: cm </a:t>
            </a:r>
          </a:p>
          <a:p>
            <a:pPr marL="457200" lvl="3" indent="-457200">
              <a:spcAft>
                <a:spcPts val="600"/>
              </a:spcAft>
              <a:buFont typeface="+mj-lt"/>
              <a:buAutoNum type="arabicPeriod" startAt="11"/>
            </a:pPr>
            <a:r>
              <a:rPr lang="en-IN" sz="2000" dirty="0"/>
              <a:t>Seasons 			: Winter, Spring, Summer, Autumn </a:t>
            </a:r>
          </a:p>
          <a:p>
            <a:pPr marL="457200" lvl="3" indent="-457200">
              <a:spcAft>
                <a:spcPts val="600"/>
              </a:spcAft>
              <a:buFont typeface="+mj-lt"/>
              <a:buAutoNum type="arabicPeriod" startAt="11"/>
            </a:pPr>
            <a:r>
              <a:rPr lang="en-IN" sz="2000" dirty="0"/>
              <a:t>Holiday 			: Holiday/No holiday </a:t>
            </a:r>
          </a:p>
          <a:p>
            <a:pPr marL="457200" lvl="3" indent="-457200">
              <a:spcAft>
                <a:spcPts val="600"/>
              </a:spcAft>
              <a:buFont typeface="+mj-lt"/>
              <a:buAutoNum type="arabicPeriod" startAt="11"/>
            </a:pPr>
            <a:r>
              <a:rPr lang="en-IN" sz="2000" dirty="0"/>
              <a:t>Functional Day 		: No(Non Functional Hours), 						  Yes(Functional hours)</a:t>
            </a:r>
          </a:p>
        </p:txBody>
      </p:sp>
      <p:sp>
        <p:nvSpPr>
          <p:cNvPr id="14" name="Rectangle 13">
            <a:extLst>
              <a:ext uri="{FF2B5EF4-FFF2-40B4-BE49-F238E27FC236}">
                <a16:creationId xmlns:a16="http://schemas.microsoft.com/office/drawing/2014/main" id="{A2827982-C48B-B9A0-750D-BF2E7AFA5DF8}"/>
              </a:ext>
            </a:extLst>
          </p:cNvPr>
          <p:cNvSpPr/>
          <p:nvPr/>
        </p:nvSpPr>
        <p:spPr>
          <a:xfrm>
            <a:off x="5111750" y="135392"/>
            <a:ext cx="2831813" cy="62588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57ADFB7-6C96-5050-EB48-A4189A5D1EF4}"/>
              </a:ext>
            </a:extLst>
          </p:cNvPr>
          <p:cNvSpPr txBox="1"/>
          <p:nvPr/>
        </p:nvSpPr>
        <p:spPr>
          <a:xfrm>
            <a:off x="5436231" y="202746"/>
            <a:ext cx="2299252" cy="523220"/>
          </a:xfrm>
          <a:prstGeom prst="rect">
            <a:avLst/>
          </a:prstGeom>
          <a:noFill/>
        </p:spPr>
        <p:txBody>
          <a:bodyPr wrap="square" rtlCol="0">
            <a:spAutoFit/>
          </a:bodyPr>
          <a:lstStyle/>
          <a:p>
            <a:pPr algn="ctr"/>
            <a:r>
              <a:rPr lang="en-IN" sz="2800" b="1" dirty="0">
                <a:solidFill>
                  <a:schemeClr val="bg1"/>
                </a:solidFill>
                <a:latin typeface="Calibri" panose="020F0502020204030204" pitchFamily="34" charset="0"/>
                <a:cs typeface="Calibri" panose="020F0502020204030204" pitchFamily="34" charset="0"/>
              </a:rPr>
              <a:t>14 Columns</a:t>
            </a:r>
          </a:p>
        </p:txBody>
      </p:sp>
    </p:spTree>
    <p:extLst>
      <p:ext uri="{BB962C8B-B14F-4D97-AF65-F5344CB8AC3E}">
        <p14:creationId xmlns:p14="http://schemas.microsoft.com/office/powerpoint/2010/main" val="3464620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1195</TotalTime>
  <Words>828</Words>
  <Application>Microsoft Office PowerPoint</Application>
  <PresentationFormat>On-screen Show (16:9)</PresentationFormat>
  <Paragraphs>136</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Dubai Medium</vt:lpstr>
      <vt:lpstr>Calibri</vt:lpstr>
      <vt:lpstr>Arial</vt:lpstr>
      <vt:lpstr>Roboto Mono Medium</vt:lpstr>
      <vt:lpstr>Montserrat</vt:lpstr>
      <vt:lpstr>Consolas</vt:lpstr>
      <vt:lpstr>Simple Light</vt:lpstr>
      <vt:lpstr>Capstone Project – 2 Seoul Bike Sharing Demand Prediction  Puneet Suthar </vt:lpstr>
      <vt:lpstr>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PowerPoint Presentation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1 Airbnb Booking Analysis  Team Members Puneet Suthar Ankush Yadav Anvesh Faraz</dc:title>
  <dc:creator>Puneet suthar</dc:creator>
  <cp:lastModifiedBy>Puneet suthar</cp:lastModifiedBy>
  <cp:revision>54</cp:revision>
  <dcterms:modified xsi:type="dcterms:W3CDTF">2023-02-27T09:14:40Z</dcterms:modified>
</cp:coreProperties>
</file>